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69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03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3657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436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526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686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8726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54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4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62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69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738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124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879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92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150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6ECCB-4D03-4BEF-82B5-D1381D6D24A2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5E0616C-AA19-4432-8A28-E9CD4983F2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75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789612"/>
            <a:ext cx="8451043" cy="1999967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Bookman Old Style" pitchFamily="18" charset="0"/>
              </a:rPr>
              <a:t>Sustainable Eating during the COVID-19 period</a:t>
            </a:r>
            <a:endParaRPr lang="en-US" sz="4800" dirty="0">
              <a:solidFill>
                <a:schemeClr val="accent5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8015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Priyadarshini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Mallick</a:t>
            </a:r>
            <a:r>
              <a:rPr 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</a:t>
            </a:r>
          </a:p>
          <a:p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Assistant Professor, Dept of Microbiology</a:t>
            </a:r>
          </a:p>
          <a:p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Asutosh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College,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Kolkata</a:t>
            </a: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Member of Governing Body,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Dhruba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Chand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Halder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College,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Dakshin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Barasat</a:t>
            </a:r>
            <a:endParaRPr lang="en-US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1919" y="600854"/>
            <a:ext cx="43957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 Cooking </a:t>
            </a:r>
            <a:endParaRPr lang="en-US" sz="3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7431" y="1619794"/>
            <a:ext cx="8152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 (Body)"/>
              </a:rPr>
              <a:t>Cooking at home is essential practice of  </a:t>
            </a:r>
            <a:r>
              <a:rPr lang="en-US" sz="2000" dirty="0">
                <a:latin typeface="Trebuchet MS (Body)"/>
              </a:rPr>
              <a:t>people </a:t>
            </a:r>
            <a:r>
              <a:rPr lang="en-US" sz="2000" dirty="0" smtClean="0">
                <a:latin typeface="Trebuchet MS (Body)"/>
              </a:rPr>
              <a:t>that encourage controlling over own food to be consumed. </a:t>
            </a:r>
          </a:p>
          <a:p>
            <a:pPr marL="285750" indent="-285750" algn="just"/>
            <a:endParaRPr lang="en-US" sz="2000" dirty="0">
              <a:latin typeface="Trebuchet MS (Body)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 (Body)"/>
              </a:rPr>
              <a:t>It </a:t>
            </a:r>
            <a:r>
              <a:rPr lang="en-US" sz="2000" dirty="0">
                <a:latin typeface="Trebuchet MS (Body)"/>
              </a:rPr>
              <a:t>can eliminate ingredients like added sugars and fats. This, in turn, creates a healthier </a:t>
            </a:r>
            <a:r>
              <a:rPr lang="en-US" sz="2000" dirty="0" smtClean="0">
                <a:latin typeface="Trebuchet MS (Body)"/>
              </a:rPr>
              <a:t>community , avoids making ourselves junk reservoirs and keeps fast food away.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68958" y="3676583"/>
            <a:ext cx="4141293" cy="28603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8229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0425" y="604165"/>
            <a:ext cx="78726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Designing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Menus to follow reasons  </a:t>
            </a:r>
            <a:endParaRPr lang="en-US" sz="3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8097" y="1250495"/>
            <a:ext cx="47652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Designing menu with seasonally available ingredients and products is a pivotal aspect </a:t>
            </a: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choice of food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and its ingredients can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have a big impact on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environmental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footprint.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There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are many lenses through which one can look at food options including: local, organic, seasonal, and water-wise.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dirty="0" smtClean="0"/>
              <a:t>Eat </a:t>
            </a:r>
            <a:r>
              <a:rPr lang="en-US" dirty="0"/>
              <a:t>root vegetables and hearty greens in the fall and winter. Eat salads, fruit, and tomatoes in the summer. Even </a:t>
            </a:r>
            <a:r>
              <a:rPr lang="en-US" dirty="0" smtClean="0"/>
              <a:t>expensive cooking oils can be replaced by palm oil since they devour health benefits.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71388" y="1502227"/>
            <a:ext cx="3876541" cy="4896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67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27278" y="274321"/>
            <a:ext cx="688431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</a:rPr>
              <a:t>Sustainable Food and Benefits </a:t>
            </a:r>
          </a:p>
          <a:p>
            <a:pPr fontAlgn="base"/>
            <a:endParaRPr lang="en-US" sz="2800" b="1" dirty="0">
              <a:solidFill>
                <a:schemeClr val="accent2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algn="just" fontAlgn="base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Fresh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, healthy and better tasting food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​</a:t>
            </a:r>
          </a:p>
          <a:p>
            <a:pPr algn="just" fontAlgn="base"/>
            <a:endParaRPr lang="en-US" sz="2400" b="1" dirty="0">
              <a:solidFill>
                <a:schemeClr val="accent2">
                  <a:lumMod val="75000"/>
                </a:schemeClr>
              </a:solidFill>
              <a:latin typeface="Trebuchet MS (Body)"/>
            </a:endParaRPr>
          </a:p>
          <a:p>
            <a:pPr algn="just" fontAlgn="base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Fewer food miles, less transportation, less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pollution</a:t>
            </a:r>
          </a:p>
          <a:p>
            <a:pPr algn="just" fontAlgn="base"/>
            <a:endParaRPr lang="en-US" sz="2400" b="1" dirty="0">
              <a:solidFill>
                <a:schemeClr val="accent2">
                  <a:lumMod val="75000"/>
                </a:schemeClr>
              </a:solidFill>
              <a:latin typeface="Trebuchet MS (Body)"/>
            </a:endParaRPr>
          </a:p>
          <a:p>
            <a:pPr algn="just" fontAlgn="base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Ensuring the survival of tradition, sustainable production method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​s to be employed</a:t>
            </a:r>
          </a:p>
          <a:p>
            <a:pPr algn="just" fontAlgn="base"/>
            <a:endParaRPr lang="en-US" sz="2400" b="1" dirty="0">
              <a:solidFill>
                <a:schemeClr val="accent2">
                  <a:lumMod val="75000"/>
                </a:schemeClr>
              </a:solidFill>
              <a:latin typeface="Trebuchet MS (Body)"/>
            </a:endParaRPr>
          </a:p>
          <a:p>
            <a:pPr algn="just" fontAlgn="base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Preservation and protection of local landscape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​</a:t>
            </a:r>
          </a:p>
          <a:p>
            <a:pPr algn="just" fontAlgn="base"/>
            <a:endParaRPr lang="en-US" sz="2400" b="1" dirty="0">
              <a:solidFill>
                <a:schemeClr val="accent2">
                  <a:lumMod val="75000"/>
                </a:schemeClr>
              </a:solidFill>
              <a:latin typeface="Trebuchet MS (Body)"/>
            </a:endParaRPr>
          </a:p>
          <a:p>
            <a:pPr algn="just" fontAlgn="base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For example :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we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can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use red spinach instead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old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 imported 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spinach or ice-berg lettuce.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rebuchet MS (Body)"/>
              </a:rPr>
              <a:t> ​</a:t>
            </a:r>
            <a:endParaRPr lang="en-US" sz="2400" i="0" dirty="0">
              <a:solidFill>
                <a:schemeClr val="accent2">
                  <a:lumMod val="75000"/>
                </a:schemeClr>
              </a:solidFill>
              <a:effectLst/>
              <a:latin typeface="Trebuchet MS (Body)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949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jpg;base64,%20/9j/4AAQSkZJRgABAQEAYABgAAD/2wBDAAUDBAQEAwUEBAQFBQUGBwwIBwcHBw8LCwkMEQ8SEhEPERETFhwXExQaFRERGCEYGh0dHx8fExciJCIeJBweHx7/2wBDAQUFBQcGBw4ICA4eFBEUHh4eHh4eHh4eHh4eHh4eHh4eHh4eHh4eHh4eHh4eHh4eHh4eHh4eHh4eHh4eHh4eHh7/wAARCACmAPk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9Wtvtlw0LbkSzwsURlO2625IIcHAG4sCOAAOlNY2trHJLqFvaMZpz5To4cB+N6AKvDcdm4GKrPc209tFp7PbzQyRjChoslwrMEmjcg+hOWzkiq9tM1qEupNL1R5VG8wRlXQybeWiEZCAHIJPJ+UdOtfHSgr8x9SpO1jX02Zr8rcQyPJDLKCjCycsqfNn5n9ABgn+7jHSql69vp+/fZXMy7CzvOvlu4LbS+Qe2BhQOgq5b2uvxfa4hdSzysq4jWaOTz2Cjln27VG0/cxkkc1BrkcU9vJ9ogv2LARS36kq+RlRGyqud2RvGFAHH4zKHLF23HGV3rseV3C2Fz4vsUvtHilt50mt4tw5eVvnUkjv8vHOeTW4bbTorZo/tMhR8BFn5K544x3HTIqv8SbG3tLW4vbZRbXmnrBcWcUkocsykEcjH7xth3bhk9B0on+xrq0Ov2MiDTL23Fx5akZYSYbGT0x/SufHYaToxnzP3dP8jWhWXtGu5YuluobVWa6iUrGoIfjPPzAn/PWtKDTWvIo7m3jvIUjKIEt7kOd+M8evqM/n6c8bXS2tDONs1jsYLzuK856k8elbPg021nfQxi0S3hwF8xgpG0ngkHBBH45/OvKaSuzu1NJLG7ttQZZon4jO7zI8SIfX34/AZ/GrFn4ttrCe2tJ7gTZfCK8imSNvT3/HitDUdP8AN064vp9bXbb5lPIfa3I5GeATgfpXA+Jo9DguG+zXT6nMyK8r2yqVX5c4L8MSOu3sKinTdTV7A5Kx65oOvaZrbeZYrb211hzKowXKqOCewIOR35rlviVYwwWEVzam7uNQEwLvBHlCvOXbHG4HoCM8+lcno0dhbPFfLqEs0McYzDIPLnO7lT7gc9K9C1qSeHQLa9sdRuEyIuINrySgdRgj74bBz6AitpL30ooy+F3PKdH8Q6tpttKIIr8QySLK3nhACSdpOAAyEHAHbNeteHvGtjfWgtZIbi8uQqeZF5ZUsCfvehIPXHPSvP7HWIr7VJm820+0uS0K3EHl7wzDcMAcnvjPryKIJLu/1NbbTNVs9PZz5t3CcbpXz/CDyfQZ9+auolNO6sVZX11O68Z6dNb2lze6XI7QORJKiKzFWHXAPQ469R37V0HgHVLhtKWzmEtqWG6KYDekr9Mg9ucZFeb23jTVbWxl0vWI2DxTH/TH+bYTzg/3RXZeBtRkvFMFxfQNcAszxrg7BuyG9jjBzjGDXLyThNaWHLWnZnVa832jQJ5rmWSASQlWKZGAevKg4HcHHrXLW/g+08T+IvEF9FqctjfWMlvDxLtRkaAE7h3wen40/wCJN5qUHh20jt5kjkubxI5gj4JjLEgAA9Mj361f0DT55D4x1OziSeaLVIYVjaUrG6LDFu3YB6biR7ivoMtjzUqnMr6I8jES5ZqzsdH8O/Cdg2nPFrk8GpakkoxdQjyMIAAqjYR2H455rX8T6AttMdQWeUQKRtQZO1vfkZHFcDaeOLCx+0RQWwXU43wJBMjRue3JII6YPHeuz0vxNrs2l29/Nb6fcLNIVWGCYMQT0BbpgDkmu6M6FSnyPfy/U5ZwqwnzdCn4U1TV726ktbKD7PJaMRdy+VuhlGeCj5x0HTOR0rJ8ceHPEFzayapYpjVGYy/Z3u90B9Gx/nmp/GlxdTaaLu21KX+0mLJFb+a8NskoIO3p1xxnHqa5SbxR46nS60ydNG1JEs5RK7zJHLaTD5WQKP8AWdTt6ZxziorVKcYcknc2o0puXtIh4z8U7dN0+01Kxu5rq6hEL3FtMAQA3zlj25HH4ntXD61b+HZ9f0q409bk2kMTR3WnwNIu6JiT5nmA8vu498fhXTaZJIuqW+l6cYE1EacjRR620anh924KgJB5YEHHWsZvGU1vqN1o2ueHLWTy7c2xtbNl/wBFUsQoJ+pBBU8Y75rxnzyXM35HsxUYaRXn2LA0fw3p9jrWreGta1WfTWt44UeK5LNDK3ylSP4iCQMHpnnpVTwve6frN+bPxBaSRyaPZulpdTsE+0OcMrsFOCy7eh9eR0qxr+oaVpo0nTori+Gla2rTS6daWOJt45YrIegyc5xnrz3rU8LJoMEVxf6To0tvb3lsbWFL0gXCuWIkK5G0sRjGSCcULRqT0v5f1f06A22mtznIZfGXheaez1iHTNX0bT2S4i353y+avMCL3OCBkjqBWqbhrTxFpD6DC0huRLO1vLICLeLONgfqQS3AOf4qivJLdbe903UIdS0rUbh1ubRtUTzJZLeJSMiTorPyPl6ZHHFZ2t6X4Va50ltPJS/ng8xEkuXKyjftAQtnlMNyPx65olyJ6q1l+u/69gjd263LV1a6h/bF3a63o6WU17bPaaQY5DIEBc/OoHdQ/wBccVieHNQ8QaFNrQ1xbHXHscLb2KsFMm1yEkiGDk7h3GRj04rsr3TPDy29ysPiDU7TWIYs2U0rBLdpD8olKlTkjoQvB2jvzWVc67af8JFa3OgR3cmqWUX2bVVsLUTWs7ABg4U4G5gSCOOevNVFLdWez9Pn0T/HuTd7f8MNtZ5PFNjpmj+II7W1mtjKRPGqlihXKxuuQwAPqB04PNcru17/AJ/7n/vhf8a3bizitp5L7V/DFwlpqEhmku5iRJbxZJ8pkHIx3AJAGBVn7V8Ff+hWt/8Avwf8am0G2p/lc1Tkl+7RZ1S3ubiRYdKktdXkgkMcUhlNyxkbDOW4JUqASTwRx1xUWn7VtL/7T/aF15SJDt348wE7R5YfjYG2g5Iyo96wtRbTdUljuj9qtTcKrfaAVEpUNyqou3cQ2MqcY/Q6kctrq2oT6lLp9pcT7TE6XDtJcBAcDklSWIJYbS3YcYr0mra9Weauxe0y3m0vUG1WK086O4ZYktbxPISGfA3mMoSGOcjqMngHpVvVdb0myksptR1A2gjij2T3DMJGjbo4A5BByvzgkZ6mqVvqEiwm1+1BYXkKGeCQWzQoMlHROroMjjIOcj5gazJ4FiWFbgPdyQTC3urie0OZXznzCeBtYt0c5BANVF2RLV5amR4huI9Qilhe0tTa3d0JIpVlYPCw6E57sTuz15xWJ4Y2S6TdeGZFW4utEb7RaiSHDzWjnMiDdzlGP5EV0/itYNRZ5I5I3fzzsS3ZkN45ZM5ZxxyCBtweOOK4HxDdXGh69Yaxpksbz2Du/lmct5y8eYhJ67lyMfSt6aU06cnv/SM5vltOPQ9K8PQw3lnLHZyTxybw5UoCABw248gjNS6jaQ6fHJcSMEmg5bccFmzx9cZ4rEvPEi2LWepWhWXRtRQSwyrw6qO2B3U8EY9ciujv5I9Z0+1vbWKOeN7UugZArlA53Eqe44II645FfN1sNUp1Pe2PVpVoyjoLZanG3hWRRarfzXDwrNEnzfKc4mwBkY4POOetWZ/B8enXqCGRTb37qZnES/u87scAYGMDJ5GTzxWBZ6x9jvl/4kvlSPIsMjoVQyKrDIwT/EMc4zwDXodr4qhf/RpRc2ksLpG4uo1YNKQPlBHIYfqM560NOKsloKTd7nnM/hnyNSSC5jdp4EURuzgpgtyuweobPFejNpVtNpUenWm4xwqZA1rIEcBl4G3nIJBB9MVzV98QPDaX9xp08rXcUeHkS3R32bTjjqPc0WviWw1AP9k/dR3Py+SJzu6YO5AMgEfMMdjmjlq2vJA5LRIk1jwXrD30q/2a13YRIZLV1kHmo2Cx3KSd45z781w99Y2FheRXFzJa200YBjeOXc0rf8BGSCOo7e3WukuviRp+l6Ha2sc9zc3MU+XWN2z5QHzENxkrhcZ9e9cmLdpLhJbBrK2hnlkliDAtPEqjOWIB2k45P/1q3pwmleWlxX1dzpLvxl4eujE2uWN3FPI48u2wCmD98kAAhRkEE88c11XhyfT11e+j8K3FrMPKVsPAwKjoWyv3uP515Fodg76nL4iu44bxCkgc6m/lQuCvRGYgkjP6VzWgfEe/0Gaey8K3HkbjuN44zIGzx5aHIwOR83XPQV0wy51f4e637I5qmLjT+I9W+J3iJrXxo0GjWVveeKHXba2UEnmQWvf7TOeinnO0/wAq9T+BnhG/0rQHOqeLP7auru485/Ify18x8GQtzuY547DAHFfOvgvxVY6NY3lva+GdR1XULyTdJ9nQ/aJ5DkktJg5HOcAdhWhdax42P2e50+wbw7HcMHjW8kMkgTbkMSACATnHHr6V7mHoKEeWMdO/dnk1anM9XqfVnjW68CaTYXN74mTT4YbJPMLNGPMUZH935sk4GMZNeVxfGPw/rF1DY+CtLvIPO+VriW5jgiiToXKct39s815P4ls9RiGneJ9R1y/klinRmtkQSxuw53fNgc4Pbvium0rWvB9zq7a74X0WwmunO+8s720eMB8/NIhVcbueVwOvB7Vni+dPljHV9e3r/wAObYWNO3NOWi6f8A6bxB4pvbue61O5O3T1ulGnXQDTobhDhgDjBJAKjPr1rlrTUtJi8VtqOo6VDYXCzG6F/MpnuXyPvPECV2AnsOCB0rpNHtbl/D9zd2erXNnDZGVbOz8hClhKjFikkW3LfJnBPP0zV7Um0zV7G58O3+iadb6tcQpLFqyRgwO7DCyrIvzI3HQfQ15ErKbUpadWelCXue7E5bxD4i8TWqalrNppGlW8iNG1nMbPyvtErcApIwOGYdUOM4611GmW+r6tpz38wgh1q4hVriRLAG2aUrtMcigEhhgjf39K3T4UvLW7tFaPTybPSx5yE+dbXXzbmYq/O/j5cetUtPu9K1jyH0/WLu+W4jdrKKzY2swk5JLHJyAAeSOMeprCp8Cjazv56+RpB3bkjDgTx2+iHwbey6fBczz7NPnkJLwsvJfHQqBx15Brnb2w8c6XCLfU76K4sIp9/wBqjjRrdyhyCyr8xJIOB6jrxXa/29pFzoUdlZ+IbmOzkk5W/gcz2rg/MyONpKjkHqee/SqOo366Ppeqm31ybSpBcwtZiKASWuwEM8icZ8s4JJBAyaTaceVrTp5GkXKLbRm6wvjHxBoiarZ2UkUtjcqtg08YVriKTAJWPJ24JznPIpsMUkfieSLxNexTXJijsxGoXMBYHy5o8dDknjtVtGezsJ7yHxHqOrWQUXc4tYdhtWZsKyBvvISxGBnAFX7nwzpcvie5uc6w19Li8syLQsxGAhAcnDLvOemVHtSSlKLUdNv8ynOMH7z01+RzVz4Il1LT5rJv+KhvbWaEG0kie1nt1LbnIbdtYMPU88Vtx+D9Uj1C7XRdGutNju5RcLGB+6gAAzgDuSM9+9dvovgOPT7fyl1XV3k8pW8q4l3AMeq574IIC9MEV0+lW1taxRWkd1IhXKrum3MCeB16iipGUlyPSPk/0OX61b3o6sxNL8OxzWPma6trdNJB5aSPkts4+Vh7Mcd6sf8ACLaN/wBAvTv+/h/wrUjaRYZLP7UsLPkoDGSpGOeeep96T+zpf71n/wB8JWOqSjFbGTk222z53v8ARJdNksLW4s557G+uG82KaTzXTHV1ZR1ZdxPtS+E7yw0eG5Xw5Dql9OkhgYvEojG4kgfOMnaDyeSB6VNZa4t3F9kN7NaxJB9rvr14xL9nmcBUAB4CjnIHOAawr+TxVFpF1Yw6lYythnl1oN+6YHkrEqjKkLjg/XmvdjGUna5LajHUuarr2pPeNPO0qR27nzmS6WRHhB2qSxAJAYngdCOc4zXSadNHLb2t1515qExXCFLiMGN9p+by8AH5VA5J7EEVyNvcvDp1rdajGZNPl22traC1MpkLHCbs8AdyDV+wtLizv795Es8ny2ght52SKFd+195BBYHnIToF4FFndaE7XFvU/tEQWb2cEUk8giWNmI2/Lnkx8bgM8k454rjdbtRDK8FrHv8AIyIVuIwnLMVxkDqeQM+ma3bu+lkuZ44o9Pe+GFeWKfcsmX6hWw25uBuzkfSsTWla4McFxPYLMFZrmBbn/Vvydpc/hgc4xjvWlNX3JnsU/hjrmg2ouvDHjJpLPQ7ibzYL2PEr6VddNxH8UbcbsDg8+telab4V8X6Vq51LQ77TNa8NvEzLPp1z5yMxXlmCksuRjjA7c8V4lewpeNc3chUMA6SElcOQAOMY4x/WqHnyWGpyyRWLWMz3C+XNaSPC6ADO35W43cHPvXXVoU8TG0tGccZVKMvdeh9C6k02saWLKHVbWCcJ5jpOQZQ44wcgcgc5yf0rlNa+FuqahayX0OstcQRDzlh+1KpLEZ3Mc884Ge/FeeHxf4wWNks/FmozxmMMY5/35QltvlkyKScevNXbvx54w0q9UabrlrdxBBIJxp9vuyxwwwUyBnP164rhhlk6Uv3czreNUlrE6ZfBWLlbGyv0SWLKvHDcg7ZFxx2+9u+Xk8irWi+FfHF1qUd1daVDGgYLM8ibnXGcHKc5wMbgO/Q10/g+D4gXf7/xN4o1HTS0sOY7SC3gZoWVmD71j4+7jnGK2T4XspdRe/8AEeoaprmmiEeYl5q88nlE4xI207CCWAA4BApTpxWkpX+X/BKVSe6X4nI6tbeGJAb7xTq2h2k5KJPbozSzOijO4KBuyT14HTvVDS7XRzrT6X4a01NOlkh3fbPE1wba2IK71Kw/fbcMkZKg88V6dZeG7HTfD7TwaDYWcixy2uoLYhJILi3LbZQVXDMdrbhhgRtHrXmlvpGh+M/E9pYwatBLc6UEsr2a+uZB/aMKE/vY3ZT5YCc7TXRg6FLVyu/Xb7jCvWq7R09DyXxf/wAJRr108+p3c17PFgLDjbHEp6bEGFVfoKzdY8I+INP0iy13UorWztLpP9GkE6ZkCnaThSTkEHOea9C1Gzj+1zIGgkaJmhbymJDqpORnjIPOOmRijU9Js4be1aCOKe0SU/uXiz5R68gexOfwNe1GVtDynG73PSPA91pHw9fSLiHWB4gvvskc8P2GIuArKQTIWYYK+m7kHNXPEvjG91SJ47gWkkMtwGJitfJmRR90MdzBhuYkr2xXnZvppYrdJrwpHaRtFbSDPyp1KnA/I+2K6HUru3stMlvJ3EqFFxFuyHIYbdp9xj6Vjy8t7dTbV7nQanJZyosKbRbeYAnmgHODwCvI74wO1Gh6XajVUax8QaJBrVtlI9Oy6uj9cP8ALgFQGwCAPU1myDwLf+F4vFt1qF20dttW6s7e5QTxylguQhGSVOODkEc5HSux1W7WLTIdQ8O6dBq3iHWJ4bVHmKwxukecFsHLNtbGQTj1ryMVinVfsoLe/wCG56VCgqf7yXQgv77UrKSDxFptiG1LS5ZBNZQzqsc/zDc0zgYd3yAvp+dXbHSfDfjSxmGiQz6Tqot5JL6zTdn7SHDBUycABsgkcYYdK4GTwJ8R9IvV1GHU47mSOXdNbIvmxqzMS24DkhSTgjOMAV3uj2+seG7mT+ybGJ9ajhWZ0+17bfUUdjukCsc+YDuO3pnj0NedKk6as2mm/wCkdqqRm7xumig85vbCAW2tf2ZqO14Whv8AdPcxKQNyoobZ8p3BX5yDmugOqva6foWo2Wm3Vsllchrm9SxCrKgUqybjgge+COOKyvFUP2jxXK0X2TX4LuEXlrczMsNzbS9HgG0ZIwM9jjg5qE6/fvqGl6Va6ZrNrH++S9s5iTDIqKMAb85Uk+uOBXLOMlKyWltLef8AS7G8HzRv+ZpeK00WaLUby+1gajoaWks8cyIGlguJOhTZ3AHI9frXL+HPFti0UOj6tott/YmnL5Fv56h7hUY53sMfKDx3zkZx2q1ouhX0en61aJpNn9tZ5JW0mSORhbOPmKoqfLI3IxkgEkVoeGPCfjC+zY3moWCaaLfZNEjlmfJ4QoVx2BP86dm00l1E6kIbvobtjpljcG01S1jn1PTp4zawSWtyQbbYxKpkchWzyrZAPT0rsrG1sraOytJLKSWVY1/eMwdyAPv7uobk5+tcj4M8Mt4Za7xc+Wr8tawj9zGcjPB5LAA8j1rq7qO4FpDNYxTERgjy0ydox1+hBrPnau1v+hzVZKbSvoaAubxbyBllLQStgM45xt4OMUr39jHcRQ3DKMneGKYVR6/XiszTdReaxNndzQIY/mhLt85652j2H41HdA25DQqhZELFLtSqPntj6jFZe2bjzRe/cnkSdmaUDyW1+GEj3Mb/AMMUW4bP8eeabm0/6BP/AI6/+FY2hahNuEjQPcBDtHlkLsbucMd2Ov41tf23Zf8AP3J+Q/wpQnBq7f36/mEoyT0V/wCvI8As/Dl1qOoM1pMbS2zm5gCBvLaQsXY4OAMgevfFYfn2UE8Vjv5ihMkC+X5dsWZ8bnYAjcduOexqHT/GumzaBcRnVp9Mudxm1Ce1spLgEAbU68KDyTk8fnWhpE899odpDHcw+bNCqtJdKXhmtsbfmx91gCPlP096+glCVOScthKSndR3Ly3PiK60EpdXNposcW/MhUl9q8MYkGBjBwGP1xXOT31lJpUa31vdW0/2ry4oHk8uRo1Q7ScfwktnIPOBV+5uIYr9ZjObMafE1va2szBHdSfmLx7cLwFxnHAHFVBqVjqNjeWl7f6deahfHy7aD7IlxPHGDuZRt2qi8dfTNWop9DNycdCCxvLLTXmhnt/LspQ0qqZAxDYyWMoI7AbQwIB7c1z6a1pMxaEJAJGXagWBGYBhyCwHY8ljknsOK3vE+i6BavZoukW12iqPNWW8WNw20kBY1GOoHUmuPmuo4rJ5n06GHTn3wz7MRuSRwvQ7FzjnHP61tRSkv6/zM6r5SxHZTWcMdm2boODI0bjaqpnqcjpg5Gef5VjxmS3WWwZz/pDBioYZBBxtLHpkHqM1q6fBBd2UMVuUMEmcI6vh1QDqScMc5A68Gsy82yifZ5whdTGyiMkRkDpzyO/Oe1aRdpGb96NyhqOnyQASxnbuHz5cMx3A7FKfT+IZ/Cu18HeEYb+1sNQaFJJ2l8mc39wscUgUBgEI6jAKnPA9eKwNM8PX16lta6bHHNcSI3krIyRpN5a5IU5zu6YzwTXovw48QM3grUrG/wBA/wBHET+XJcSBUuCzriJI2UBmDHB2EHBArSrKXJeJNNLm1PU4LzWLHwnqUCxyzXFnp+xZkQOHA2tE52ttOQzDr/CBjrVxwNVvr/RxA6G+sG3xKgzFhFGzyn+XG8MQVOO9ZHgiz0mx09tPiuLvSRK6z3VvcR5W2iAJ8g45+b1J6gUljfRw6bJr97fWxuLeRhY3kQyGtzIwiiZzyrZDJ8xxg968p73OtaGj4FaaGytrPXrGWJhKqRmWMFkkViscquhwRhdp5HOPWqvibw7NfXek634dE1vJFbXUVuYXiS33sjkB0K5JJLjcM9unFatn4fvLOWHRWF3KPs4laeabDvsfzOVHy7WzgN6g1l3F9baV42TS7Qtps4td7RMPlKYDkhvMGU4UYwDkZqqU6lN7aE1IxmtHqeLa/FpNhBa/Y7fUY78oJJoryPy1dTGhQLkZB3FhnocAimyXsn9hWS3mkQ2OqRRDz5o1fF3vPyMc8DapAyOoPevYNf0yPWNP0pdRit1s9Ta3kuQkmIWnjG3bgEN8wYrlWGOCc1x2rWWlwLfTarJdXGmxW7w6asd2JLi0lhb/AFTqQThN2wHOGAPqK9aniFNLuefKk4y1ObsLJ7yeeFY41JYM5MmwJJjO4HoQRjIq74auNatdYglPh2G6htMm1W6ICGUA/Ntxz1OKo6nJbaFB9rjvoNZtruITQSRRvGcsCpjdWGQVI9PxrqvhZr32rwVqen6jEpumuI5bYiMqvAOcN0HHBHvV1mmkrXuFO6bbexwxs5J/F83iTVvD41i8aUzXNtCPKjfPVeOgH8hXU3HjTUJvEmkalb+DdP8ADj6U5S3CzPhkbgrjlRwScgd66bwgtr4h1xvD5vrW21Dy38tSSRMw7Buzf4VgXtt4gtfEX9tp4UuNW07TZWglikty8TqDh0zjAIOcE9PWuetGnJvq0rWubU5T07M7BvDvjLSdZ1Hxc/ikRQvfJcXFpGu6CeKT+JQeU7Kcdcdak8P+OvA96kazXMdpfurrY3M6+crpnc8GWGAQf6Vwvja81TxD4qig8H3GqQ6fdRxL/Zd1FgxunPlhu8eeaSCPUNX1TRdJ8Q3i2+hw3y+fCkCxRJKh4wep457Y3fjXm1MHVqKLqW26f1fsdsMTTgmo3NLxZqWnaJpFrYrqtgEk1B7mG6swXuLYHLMHwANmfu4Py9ORXYWljdeNNGtNcsJL/TUjVS15OmZr7BBBCcBEG3JwBkfSqGq3miajrtzrOhXGhX9u+2RYZLmRUQxrtll2bdgZsBVJIyQvXNdx4Wn09rWa4isdQgJERLvJ5nlHHGUzgd8kccmsK9NU4Jvd/wBef5gq8pSdtjW0OC6mvJtYju5LlXBDNvwQxUBivGFzggEgdKYdYbT7t5FtT5EuCrbmLsO+QO9axtbMxF4r2UIhBKpKRkAfcO0CqTvbQ6oLn7VLJDOhVhIwfyuB1HT868+acYaPr/THzcz1Q66EN8I7qPdGxHEhbflcdDj/AOtnvVdvOjkkadpFkkQMuw4IzztI9Oh9azrvEN1M0KedE6fvD5wUKM+2R6Y4q9NqNre2UTSTLb3NsozgMoTrhsng8gdK53O7s9/wf9I0UbBbqxNyibUKFC8jy4ZMdOeM8H0PWrmtXEKu9tJv3NF5jyqA204wO+cE+grB1mY2t+96JY3l2iTy5GYiSPGMjGN3erVrNJesmqWLTKioWkhkUnap42HOD6HjNKErXit/0G1dKRWuXsp4RdWfnXMzEpu2Eh8Dt3B7HnvmqP265/59Lb/vw/8AhRpunak9zLHb3S2DqUx8pB8znGMnkYzxV/Z4z/6DsH/fMf8AjWUYSqa2a9F/wTRtR0uvm/8AgHz/AK3JqEXjC4k0+CK+0l7os9vDCsaPJKSAz/7W08E8ZHao/Fd6J7GTSb28ihEkwijKRtC8Nyq4PbucZ+vuKn0/xJY6hYtcQadLHeDg6jaRBiqE4/fhT2xz27irt3q0n2Q6br9ml616Q8b2+WEc+DiVmAAUP6Zz8vvx9ZGWyfQ42mrtHLX6rZz3Nnr2nav4jhtQFiKlLeNhjrJIMuwHTqKamm/YkjOgaXD/AGtG480xynIhfkMjMRlQCQVOeme9bukalJowZtY0u3ZGtjDf+dgbhK3yx5Jxk4J/Ac9K0IPDWrR+Gnv9H0+9mjjbi1vDGxK4OGjYHoQcEHkepqnU2v8A8OT7NO5yK6JrV5fXV5e6CkU1vhvtiSrIWjJII4zwFHXHBAqGa0mXzjDoqXguJCrMygv5J+ZWUE7CvI5OOtdVoscfhvRU1C6lj0zUp2mk0+W5uC4OMbkcZKnrgdeD9awNreI9Nvt8kdpfrbNNshGVjROyqD91iMAHPAzWsfi02Jk3bVlK21KWKeLTbhtQlhiMXkMYYzChXcFjZk5xlux4qrqOi3KXqxxxy7GYI5HPmS/xADr1IA71qeHvDN5qvh2DWLfxDNIum3Cpd2LqAkRJ/dSgfxJnaCD0z+V+w1C3kngnWKy8t5d4ZZ/OYPtBYZ++JCSR/d9KdVWd0ZUnfRjPh9o80uranbhYYrhNPllQzx+Y/wAuTgbclWwp/wAOtdJ4aQ2cYtSZxaR7pZrGS6M0KLPiRMh1yRhccYJOORU3hvStYj8T6e1vZ2dwq3reVE5xcXKOCNu8kK67c59M11Fnqeja3falpJv7a3890SwMrK/mFGZdpDL8jhB03Acd81g5XRqkkyx4XXXLFE1rU1iHnBo5IBOVWSCOJHjKltwV8MrckdMVu6r4Zs9U0yKxjg1HU7aG685o5oWSSVnYOWUpgMSpIA6HZniuftNL1h42/sqDSbmxRvtAeC6e3n3SjaY5oiMMvA+ToAcV1Phuwu/MlvrfTNNtjKyvCpDSy25EuGSQKDtK5bADdG9Aaz5V2G2+5FqMPkpJdaVp3iCa9jCwgXVxs3IzHYARjpkZDYHGM0zxDpt3ql9DNDHYg3mnqFklK+fBsfPnb1yeMINoG7nrUekQ6idHu4ryW3ltZGdI9solm3M+0RyM3zFRgFcY25yTUmt2stssmp6PrFpZsIhFaW2oRqYdgdfMbzM/dwGUgEnKkgc4rCm+aRpNcsTnPEPiNtHktZdU0ya0iurqS2uprCIXMSXaSBiZonG4uOuUPIPBPSuT8Qaakmp3z6S0U3l3bzLItmYGbPLHyzyoOTx1rqfiE2reGtLeGCxtLT+0bQrHdaYAjAmUtKkincrMTjDqcgYrPsNak1ifUL+PVdb03W5rSKC6imKyRXbEDzX3gAJ8oXC4HQ17dFpK62PMne+pz8lq0jL58KOpQjDoCQwH6rn8qZ4E8V6bY3z6drmkST6U7mKOW1ZlmhYng4XtzjpXX6PF4u0e3udWjj059Iu0e3jNxCsgJ5ztP8LA/wAvaudSOyhvLi9gs47S4ZSssZX+MdSAeOvb3qqkeeLje3oODs9jmvGuj2ml3q3Gl6hcPaNNvs7s5jljIP3vUEdzXZT+MNP0PwnbW+ia74g1S4u5RLc3n2xvmH8YXcMZbP4Vmy2sd3fJ9qEVxJEDGBu+Rj67Sf8AOa9D0zwDFqMGm3sc9jcac20x/L8wPBIIJ46YqJ0I1HFyexUariml1KNq3hPxJp+m3+mw6yySzG3P2hQggk2jbliAOpA9+xrFk0rUfDviR9Whdp5C8kBkmj81G4KlkJ+nB7YHNe/toFna+H30XTbGRooUaMRmRVDxnqASD6556H0rI1v4fQ3kdrcWv2lELF5omu3l3ZJOQxOATnH4+1XGnpZu5nOabvY8Kvxp2reKdNt2CaU1yUW4eEfu2SMc71b5SMqCd3HOea79njtI4pdHktby3WQRpCW2qGDYIXaSG2kAjbgYwBXa6H4L0Fpp7e+0V55I2d1uHykgUjABI7ckfhWzc+DrGdbm02ie3aIRRQSkARpjoMY7gYJziuXFYf2qujSnUUGcNd6tqckn2WKFhG7GSB3HyzqOdw7dQRtIzxVRbm+859M1KWWKR8IqR/MrDGMgjAJ7Y7YqVtM1TQb2TTZba7ubYbWjk80Iu7cF2BeAc4yW74xVC9naY+Q2nuyKWCeUyhJEzkk5yxIJPQ9BXy2JpOnI9Si+ZaD1V9NaKSSZnt5VdZ02j5Vz1G/GRxx7mrGk30c8wtZJrqN48wqnkeZkOD8vvjj6VOgk1O0htP3Mkcf3G3sGKrnJBwODnOOcCs+6W6juFnknjtypRN+4N8x3cngfN2ye3SuO9rcuxslffcuSRyMY7d/tF7ZxZCeWwAUBckZzntxj34FSwakttKLu2068iV9rqZlYKUxgx4PbIJrmdU1SztdXt5I2gnRZAQ4JQuXAJUkZyMjAq/r2vXEEn2bUGmtbeELIVRPkjPoWHXg+mD+NNrfuh22OiMluqw6haKwjXCtCUMpVs+59CMDvU/8AaUf/AD2v/wDwXt/hXOHVbHXdFaPQNae0ljfEqLbGQyAnhgp6c4rK/tnW/wDoYF/77jrePua337f8ORyt6HlvhKY2+u3tvFp0T3dqRcyzRIscgVegdF4YFflYduOKs6Zf2tvqDQaBciBJnTy1uAZbK4SU/LGwH3CGyAR0p1hdWM2uC+1KzWy1ryFkS609xFA6YO3duOGJ5ByAeK0LG1Menwbr/SlE6NOI57ET2/mMeXjdSNq9AepB9civopebMI7nPR63Db6ndaSlq9qTIZtQe8bzrewiI2lA7dQTwv8AvYqleaZE0ttD4dtbrWdPu7QTmy/tBo/szIMnaM42H+6R7V1H26wttEijvbm005ZJlja4uLJrnz2XJwMgKx3EkHJ6DgVn+GNQ8OWdxdXdleT3Uwneaa+ntyHmjxtZQq9lPZQPvVdNv4rP/MmorKxeD65/Y40uATmOzkinmuLezWYxh/mCCMcsuSRgfwjPamRzWWi+OdD1SzihtYbiZJL+W34t59r84zhoyDyyEccdjV7wTqGraLbw6z8l3Z3F2sr3EeVaPMeyJJkPzJycZPy57irPxEs7hbPSbrXvB+qy6lNL9mvb3TgoinGcR/MNwLHJHJzgCtKMbN3MqrutDnbrwT4h1TVL+70C6msk1ZbiWGKP5Uu0VzIIg3TfgbgODxjvWb8P44WtoLHyUlntJHyvkp5434bdGFHmOwCHPIAzWtHqk3hnUb3QITqdppk3lubTU0ZLq1mByJYioHAI69/oTWp4I0fw7Ldp4ukuoDb6fceVqqXSsUjgmUr5w2nOQT6/xDpg10tXg0zmTtJWJLK403RpIr2K1u4Jre6Ymxnvc5cfN/qznyyBnnBycLnvWlrpv7IaJYW73MpERvYrMWxikildQ0jLJHznbn0wTzWdY29poN3OuoePPDWo2s9hLZtbLbNLPLD9+AtIoJ3tkY5zkY9x2+g316dXv4DDfpa6GEtoo4bRkM4mjJaHyiSUOWwCARyDx1rklRkmbqrF6lK2vtfa10ubXLW3lltYWk+1TyDdHFlkERaIlwx55YEZA55qxHDrF9BLfeH9+matFdGSd2v932iQgkM6ufunHGACeQKrgajpsdvJcS22kQPBAdSlu7zy5baB9w8t4wzFg7MDuHPXpiodVvk0tdPuLdbewvtZIjTS3eKCNUAx5z+dyiMNxVuhJxgdKz9nUexftIK6N3S9avbfVY11a6uI7tw8eopb6aqQFTkeZuyCHXbyDzyBWtcSaXrVvDoUmpROisIFjjtjceX0XbhDsDHhhk/KM1neHp9PudNa11iCyt7u5iVVuLG+8yGRt25vmU5c/dLHbnPQ4ArPOk3GjeI5JLOS81LTL7zpLqeTKyIiBfMeRo/vxFSAhQBlOM0o0+a66g5pMwPijdLcX2nWV3eNHZWs7WrC0t5mEXzcSlXPzEr3B5AxzWJPawQ6pK1hctNEj7YZHTyXkUdG29V4Ndh/bkPjoXumWx1uwj0yyF7LOiKyTOhHlq0ZH3VxgMOSDzXMPqqXl1q91r2mtNNN/q76OUR+VcADDGMfwkcdOpr0qLtBKxyTWrJtEs5oLiHTNLjNwt05Kx7iwUkHJAJ9Bn86m1GGGza8h1C1kmuoW2yJtx8vtnqf51Bop1C60WKQi2s5VEt5BepcSpO4XgxgDgAZ645596ngt9cvpVuJJ7u5eVCg82MksFHPPUkfStU0Q1ZGfdT29u0N6xiaIyqpEq8IDwQR1A9TzivYfCmm2M8jJZXEOp20c6yW9mjMohz33nqOOBxwBnrXhHidIn02Mtft8rH90IxvB65J7j6V7v8ACO+0v/hDoFtprWf7KI3kkF0GYHBAJLdMlTwRSlqNaHRX7anMzyWKS6bcIAkvlSo/BHJwQcg4Hv71No91c2MS6fLqDyIpJjaVR1PbI4/OtDVbXbZNPaCOFgCwbCkdB0P+RXKCa8acRsrSztz5zrlDj1wR+lZS91lx95HeJcNLHBcMVimDcjjDDPPPNLbSTyTLjaUkzv3Nzg9CpH4V56uq32j3Ji8mKVWYIsrk7SSeVAHSvQNEv4L20LKqqeR5OQNtaRnzEThyoz9QCG/txf2JuZIpD5b78BVx2GeW7881zPirwmbkreaK6wRAM5njfBhB6lVAOfoR/Ku9VSJ/PVV3cb0cAtj/AD0NV762eIvdWss02GyLYMo3565PX9awq4WFVWktCoVnFrlPD7K+TR5mt7i/V75HZfJmdgs6jBJzgAkc9x2qS/msvEemCSzmudwk3xPwDz0J65IzjnoPSvTrjw7p01h9oudORGSN28lpA/lnOTjqQDjmuX0dNBsbqWzjgiu5pxJ51oHCNDGed2zqx9/evBqZTJTXK1ZnowxUWr21R540UNvbxwrIROFw0hwSvOSoLZBzwQB056VBDfLb6Pd6SdMub+Q3KCd3kAPlk5OeQR2GPWvR7/wrHdaedX0+VljUMhgfKqhA6852n/axWfP4d0Oa73ahGqYRi84BkcSYGX3Z6dP51ySwlSlPU1VeMkc3DpvhS0mtrix1eTTbi7h/cgKS0bbhwwXkY65OM+ldX/wjn/UU07/wG/8Ar1T0zwXaW9/e3el3lnqHmOAskz7sEAfKSQQAcfWt/wCx+LP7uj/98JU06be8b+l/8yZ1F0l958yw66t3JcNpGozTXepztM80pKIAOqpgZA7ljke3OK2rexifSZXPiCcRwAsWjwqSOAfkQHILMeGc+vArmNG0+2OmXOlvY6na287rNLqFohlK7FJER4O1ANxPSulsdY8F6Tp8d3Y3Da1Z2nl+ZGkZ+zqXbaUbIyG27jjLY2ggjNfR1Kbu+U5qdTS8i74Kurq41Z9J1HSrzwmFQE3Mn7xYy442HJCIcH5xxnrVLwvcXmj+L7XS4dX01RLIqjULNRI80KrkySN0RsYBGOoz2qXwvrumxWdjNJruplQW+yQ2FuJmYBslXmk6gfxKAMiu/wDEmjeI38M6i2iaLoN/dW6TC11SQokqqu0hMBMNuU/KOmOCabvskLS+rPLZfDmu+IrHXNRsb/U2jvJJp42e0nZmBJwNyqwkBAHIwa5Tw94L8c6lpOovNrGrrFZxPcQ2zyOEn8sjzAASMMowcYr2vVdK1L7JGvjDTYtYltYIXa80eOWEpcMpcwOUPzKEwxJx+lR+E7rxF4nis3sLfT9GSW9uY9NDwERzQ/ZcMvByTuC5Y9Se9aQqSjpoZygpWZT0fXJLyz0zU5L621m0021+12MskeLyCZDl4JDn51ABI9aw9U+0WvxM8VXHhqxkn0e6iDX1ssRYLDMFcME9A7DGO3atXxz4atZNX07VvBZ+xSW+lWragtsARln8skp0LHA3HGR1qv4o8Uan/a95dLp17Z6JKEEk7wuPOaFAIF3DGF3KDgnOTj6pNxbdtB8sZWV7MzNMtdOa/WFfF1lpNxFLu8i+syiRupJVd5XGQexFZXjXVLXVNYuHuVCawZmFw4k/1kmcZyD90jkEduld9Nrfw68V+MBcTrBb6jqlnFIyTSmO2nuWX5kZ0wUk6cnIGenWuV1eSPW9C/sebw7cadPpr+TZ3rzxvL5Yypjdh99c42tWsJz5tVoZSjDl0epNqtpaa1c+bFpjWXlWyIY0uPPZtq44kbkcjpjArN1qFL20svtE9zdLInkI0wa4kX+7GM5OO22q/haz8TWer2mmabD9sW4kMf2YnByR/C3UevWvRbTwDLrGmzHQNUvLHU7a5WeOTUW8j7PKDhgOoODkg8da1lOMdERTjKVzntMs/DOlW+j+JNPu5tPv9MsXW4jWxlthcXSud1uJMEK7BsFgP/rbXijxjPrM+ga3p+i3GmJZSuqzTSGSOeQqN6FVYLt4Gcctnmkt/AmoxXcUOp+J7tpJ5DJfyiZpLe5lY7ugIUtyeR17YrqZPhPprXaxQyatZaYwLqyyiVEkOOVDHIzxn8Ky54c2u5q6UuU80t/seqXc2rWeqWSX0ciQ/ZZJDFLuJOCB02DGDzxkV6BpGlxx6Lf2mr/YzLKGnjk+zOY/urwsy9QM8jGORjrViLwTY6Xpt1Z6jp2nHTZtSjkN45H2o24Gdwbtu4GMjqfaujh0mz8LrFa2sN1NZyq62uTyok6gHpu5A54Oacql9Rwp9GYkI8N/2ROdMscx3zK0/lyYEKghR5eSCvLKMHn5u9Xtd0i4vLlljd/7Xs7UfZ/IleIzt/EwXONxA555zR4f06zlsZlTR44rtJzMy3BCNcZYFdyLnsFx2yRW2+l6THJZtaT3Wl3m8OI3usEfxEEN1HbBHQe1QqjeqZpKnFe60eQvJcyQTaPquiRRzbCkokjYzo+d2epwQM4wOlYF1YS6Xctqek3RS3Zgxt/vI4x0cHhh1PI4rs/iKl5/bv8AwkFpqTSPJKYy4UK8bqCrBscDOK4bVrt7+aG1jkVHb5H3A4P4DvxXVFpo45JpnsXwy8Qmw8NjSbqKe6si4e3uR80ckjfeHHKjnvxzXTXM0jBdke6LOMhwrIPYDt+Vcf4If7KqaTaX0zXUUYAa5iBhKf7GPyPPJrU8S339mW6JHcPPPLgRhY8BznncQOAK5pyTfkdMYsua7o8GueH7i4s9TaC5WMgQrKoyeAcce/Ss/wALaZcWctpD4omlkhhwqSRynjcemB1xx1zXP6bp6rrb63LaqbtCN+Zi0TnAAcbT+OSOtdBNrX79ra6u48qnnRJGp3FRyQfwz70lqx3srHsMPlWkccNzf+eJGOzzB82PTPfFWJLf5NsGUbtIg5OMfh7c1454invvFmlteaHrM1nZLIskIGVmjbHClSuBk4JyehrvfBWt2jWNpp82qGe4lhLBpHHmbgcEH1GenFdEZq9jldOSVy3BaRx629zKsjuiFSiSEhlJJORjrz06cVk+IfCttcX76nG8S3flhbefy/LePnjO371bsd3Zy6lNcx+cLmNNsiBSBIuPvDj5vwqaZftWmuyK6MV+QMx3A9ex9KhxTViuaUXcx9J0PUI7d4b68ieIqHBXO5ZCCNw6evTmqOq+FVfUTKIWuI5VZZoWciOQbcYxzt+orU0JtSsRIjo89vJgbACXQ45OO/SretabNqlvFJZajdW8kYIG0DGT/ezyMVPs4SjZopycZbnL6b8PvDNnemSK3dSY+UaXIDZ5YZPXp19/WtH/AIR4f8/kn/fIpdUvILUw/wBtZS3hwpm5VVk7Bj2B9/Wr39p6R/0y/Sohh6K+yinUqdHc+SdI8dX2jaLpdroKmXULTUDeXSKvLpjaIz67gx49q0PG2kmG1vL638P32m2V7dNeQwNbPCGZh94gjnaCcD3NdJ4f8B+KLPxFaX86aaLa1dZ5YIW3s5U/cwMcNzz2/KvTfEXjzw1ZeE9RtvEEMlzHHGGitpgRKxPAXnJDjruGQQDUe0pc/Knqx8tRwvbQ+YJPE0Frpcdra6e+i38Lb45og01rcPjG90OdrEfxLj3BrotE1bxxp3gC4sNlvaR3FxHcTzNeDzLSLBUja3A6ggZzgYxXWRfBYX+m3Gt3GsR2T+X58UKIZdoxkFmyMcema8l17StatSkOuDUShYyJHdBl8xu7sW++fTsKdozdov1HGTiveXoel+DvF2peG/8AhKNI1rWbm+vJh9str0JkmRCroVUcBgM5A6irF14qutR1MWcE0lt4n823vtO02CHzUjkVm85WKgBFkVt2DyAME1yvh2/t3+Hd/wCG/KlaZtSju0kDnzAVQ4IY8jsPattvhZ4mh1Cx/tbUJdOsLtNy6npb+fM3H3CwIJY+/GAeuKnlXxSexfN0ityjrlp4j8H3Fzrf2/SbK+1J5lfT4rjfNJ5vLDauTwSCD22+9ZWq+MdeMi6hpmpavppu4wmo6e8263nlH8aqc4DcE9OfrXX+IPh9ZeFdMm1LR9dF+1uU+0G6t2juQrMAWDEkNy3TitC48ArqOv6Yltfxy+ZuFw86BDCVGdwUH5ge2Oh+vGynSvzX1Mnz2skYXiq30HU9Rm16zSGOO72TXMR+VYpGQbwgGOQ279cU6OLTL0rDcaxZ6eksJzcSxsVBXoGxjB9c4/Wuz+I3w50fRfCMutaffXwuIyg8qTa4m5+bAAG3jLd+Aa880XQf7WvI5l1KGOENujmRkK3D5ztXPHQdwea2jUgo3M1TlKWh6F4dT+0buysbF7ZxHD5seoQW21HnHylgrHBbg545qrrcM8a3GrLcf2jNC5kQzWpWRCB8zRx9G5GOMVfuta03R7u1u4L5rZMNHLb3EwePeFPzKSAAe+M88jnFZdv4hRrO5jjuvJWcho/3OCjHghQDwAC3OP515k5Xd7nq048qskYq6zqHiO4X7bDeiJivmWg+VZQDu3ov8LdD6gggVrv46SC/tdPutVS9tUh8kxxwMJYkyQSzA4z06jtVHTNNtLVRfS6xdyyOXjRhEeVXjbuzgjLZGPyq1pxsbXSdRm0uIRCRlAKxb2MY+8STzj7vU9alNp+pq0mjvfB2vR3/AIek2XEEeownyYVuowGmUHlACcsCMY6HJp1zcT+bCInh011ulK29x8pKnnBZRgLn5gR06GuT0W4XUUaCa0hubuSIokdqUVWjBDMWJOQ/y5yD6V0MNnfLZSS6fFp90LVc7dRcO8Kr0XoOD6gkda2k5SiuVGCiot3Ga/H4g1I3l2urpZbSEia3txvUhhyXHDAEZzn2479PCumazFY/2lY5keJA1zJGHGVIGeedpyRz0JHHesNnk1S/t4VktbT7S0bC1uZmClg4cgBWIbdjt1HX0rR1bV7eyurnUpLW5ljZpE2QMqRw/NjczE55I7U05akSS2RyPxY+32cEU3h7UXm00TGMxWsKGTzlBDEhQSwC9c+n0ryTxVo+jWWgRa1oPj6xvL/zV3WojCyIT6Luycd+BXq/jXXI9DSS60W9imsQYpJGQ4SLev3vMAwwCvk49Oa8osrTwz4v16a4juo4b6e5jVisQBKs+Ce2GC4OK0dSKjeWkV+Ji6bv7ru2X7aa2ufh7DqN9PqBnjuAn2u2nEQEg/gEY45Bzzkmt/w74m1LR0itY/OnsL2f95JfXCvPAqrlyoUDjHTkc5rO8Za74Y8MXOt+DtEiZbDYrWtwxaQTTsoUqGxwQ4HOcdeRisbw1ewwXK2FzYzJPHCy3s80JxGz4G4E87S3foOK5K1SUGpr4ex0UYxnFqW51o1/TbvUj9jlnRcMhjbIDRHoV3MAc9vQAZpum+MbbwzrKfa7NYg7eZBcOm8Myj7rEZILZ54x0xXJz+G9XNvvuIotStxvltl+1DcEU/Pgbd3A9+QK63wTreg6lpFvb3EUEXkTGNhJGApUZwVbHIx2+tVDEa6/gE8PpodfbeMI7+3WG8ewmsb11YmzKs8IzwpzgYyRyfT8a6+30nRLH7Pr1pOlvqMb8y5UtI38SsM8cHGOlc7ceG9C0yY3dto9uj3YKiRxkMe4456U21kTS4Vgjs3gss/cMZcEeoz0xXYnc5Ldj1fWVun0+O9ijjV2jCrv6/MOBwfemeG9RsLx5Y7dZoLpPmmjdCCDzn88fjXjU+vavo6R3NxczJbI22FmmLeWgP8AEo6f/WrX8N/GTQLfVmTULpp4XC4lyG8ls8n1x07VqpXkYuDUT0HU7y8sbtM2N9eLG4MSwMqgqQCN24/UVn6T4sv7i/uPM0u60yIvmKW5beJFHUbQfl9vatJPF2j61YrfabK8kT5XcEIDfgf51xWutNJqTs2oRmKYbFMrbXXaMhF/8eJPccdqmb5XoOEeZe8jrPEtxpa29ydQvsm4KqVSBnViOh2juMjPIFc9/Z1n/wBDFF/36H+Ncm/jO9+1xaZBEDPDjzJJeO38PPIx3rd+0Xf/ADzX8kqZNSeqLjFrZmbreuQpb/8AFN6lDJDegIZk4mEue6noNv4/TFa0kuk6poNsdTlsZZpIzA0z7pPM4O8MqjaOARz6GoPhB4Jt/DuoXM2pate6lqV7YgMbqNdsRyDxx8h5x79+ldBBDbw3t5p9xFbJAFeEn5dkkLLkkAcDDnBHXvXlTh9pu51Rkr2scsdMs7LQ3m8LX95bvIy/YT9tZoptrcRfvM7Nw4HoSKteIbDR7vTrfTPGWnyQRyFbiG3uLlkdiByVbHbOCAa4+317UrKZNNn0CfzLK5+0xQzAgA4G1htPIGB61674Y8TWXi7TVM2nwr5RHnRu2dkgPVVI6Y5zWdGLn7zfvGlV8llb3TL8BW3gPQ7S50nQ9NleR1ZrlvLMpCnjBlI2gdRjOa5SDwX4xure60G+1jT4fDc16Z47W2kf7ZZIG3II5DjHYH0BNd5rU2o2uizf2bbxz3kQeQxqOAeSWx1Y57dT0p2k6lE3hiwYafqUctxHgCa0eMI7dXcsAOpzjvXZ7SUnZ9Ecjgkrrqzz/wAafDKPX7Oyi0m6lSOzuM3ZuL2QyyrGMBFzuHJ53EHoMZrlvitF4s8NwaRZ2NlPd3t9I32O4dFMsUi4IKCMkORnuqj8M16N4Z0zxF5s0M3iGG7trcbIJZLeOCaV+6SPtZSR2Ixkdu9UGtRpnjhNY1m1vbYRwGytWkhYq8rNuJRRnPyjGQADg8VKmo25ldfgXZt6PU4zRtOvfF2lXA+IetX76/GWijRoRDFa5Hy/u1O1i2MnOM9q47w5qVnocsnhvVNItdUFpfFVTcmx3OSHUNxtxgnJHXpxXovxchTWY7PxNa3174e06zKQXN5FAPMkhkbkyR9VUdiwPLHgVm/ES0+Gun+D7KTSNX057syCWKVLj7RNdTHrvC5LBhwegGe1bXlNXdmKElF22NXXtLkn0W0FnbQ/aM5uI2WJRE20bfnGQAeed2a4/wANw+ILHUXvktktrvTgZkga8CpPGMZGW/iPYgEHJqXTEaawRdL0mO1M2x7aO7vJJFyCMggZB45AfoBgV01/pNvPDNDezWl20ksREqoojjwcEhRyOuOuAee9Qopy5l0OzmahymUt9ppkkuNSujbXob7RHCVby1kIxtBOVzjBz6nsKoWtpdR309rrEe+O+OxfLk+43UsQOxIAOAcbRUV7qMkCyWrWd7faZDIwVok/fIFJEi4Awy+vIwKw5bpry5MOjR3tjbMdjRlwkuGX0PAJGehHXrQ+Zv3mCS6HUW3hk6UDdNBLp0wuEC7Ocnr908E8ZI75rU8T22p6hd21tDoE0FvcXcYurwTbHlXAYAouB8ueVOR83U81Q8Mah4g166gtdQtU1iwtFW3a4kJjl+4QomGM7h03e/U5rptX8N3zWmoXkuu3N8Psu1YkjaNrSTA2KVB+ZQc8cninFSUtxSkrHAxS+GvB/iPUDJZ2fmLI0UqXG8s0Y+YNHg43E8ADgcdK7vUta8M2tlFqGiyajdm8RnkFvC00chOGCFicK3P3V61yTeGtL1IzS67ayyTRQxZNxIVYjjkx/wB8E9DjpU8rWvhrSb/RLO31JVuFWVpYmxGkgLBXjBB56EgDBx1BNW7N8pLvuVPEfiS51AW/hybRtL022az+0XUyrgMQfnAUjJBGFIOMHd14qt4m0/S9W0DTda8N2VnYm3gffDcAxEqo42EdRnjOccgjHIrkl03SfFcN3a3/AIptrC4kiWS38z5EuiC3y4zkN/eyR16V0nhvSLq/0Y+A9e+26J9oAaS6dR50yD5gVPZTjjsBmscTaMo3f9dwo3aegvhfT49NvrHQD4i8Py310730OnsrNEqn70LSerEkjg8rmq0EfiRr5Ybw291fGKUC0gkDJc2xHzJzg7l5BHX0zVK78PaD4Dt/JuraS6vGId5HbzWuIiSFkTH93ocY78ZxWBBZWMhsYP7RvTF5rSqskjeZEp9Nozx/dzzmsaiTu/0N4N9T1GHSdU1DSdIk0vw7CjwrI0UYmAuR8vIwrFmGAcjPcfLVWPR38Q6Hax6b4fvtHl3IA1vIsiyKCA67D14PcZFbPh9dW0zVNOXT7bR7y4th5qaklwLdraMY3JMp5AYdMqeR14qS20LxH4q8Oy31vp9xpd++ryXVu0LqFeFhll3EgAEgEE4x+lci5uVSWjNW1zW6GCdW8aSavFottdGCxikFu8lwpMrkd8NkA47KOcV1Fzq1t4VQQ6hHqCLPISmoG58wSDgEHPAOP4c8cVqal/ZtncxWXiWxlt9U8jMN2x3qAvHJDkFhn269qbf6zptzbIdQhudX0pIVQFbMSrI3QbcZG/8A2s4Ga3o4mdmpuzMatCLs4LQ5DUbyLWri4jms7hWlQG3DsPNcFc7iBwRj+XSuJsPDcM2qTQx7xIh+VdwWVm6HGeD75rq9NsdLhRbvULiaCcOxtZt+XghByqZ+7wTgkjvVXTPEGiv4jm1TVbi3kvmgDPBAu7ySfuqW6tIe59gKIYucn5DeGjFFm3m8Q+FZo10251C8kMYUWtyqNEMcnCjBXgnBB59DXoDW9nrtnH9pA8okNtQg7WHb0znrXIWGt+OPEEKkzaXC29mhAXdJgcdD91hj9a3fCbR6HDe2lxHMoV/O3FCDIzdcDsSe1elCXNscEotbl7WbdLOzd7a1zMoAieJQXyenB9znP1rm/J1z/oK65/45/wDE10WoajMusK0mikIi7luWfdtbbnAUHJPapf8AhKLT/n4/8lW/+Kq2n0ITXU7s6RfwB7qDVY5mOV8u9j3ENyV+ZcHrx06YqxdWqw6fDfatBaTyW8eGCQEpHuI37Ryxxjr7Vw/iPWdWuESzumlgtIow7atbEktInKDGPvHHbK9j1qrp+teOtLjgv9W8SaJMLiTy4EktsOisQeMMFJwOCR1NcTlDWxpyS01NXxHJatq9hJpGkxa3dLm4uo1YqEjIwiBz8oc5J/DntV6ytToEhvtN0XUFtL2IyNatPG7Rz8Hbx0yMDOSOO1ZPinUtVvDZW2kTLFfGVbuW5Y5jAB+SIMMBi7A59vqK0tR1bV9W0F4LPRrzTtSMi5khkV4onzy+DyAOe3oKxjKMW5Lc2lFtJdDK8YWvjqztFvtL02GcTTLeXMFi7ea0gYHyi3dOucDmrng7Vtdl0h9a1u3utJR5G2R3SjyWXONjYJwwII565yPStCDxdqdnFCviO0mjuQ6RM9pYymEg/wATPyD04xyCcVY0/wAVadJe6jozSaZNpauktw0kobG5v3gKkdsEnPI3DirXLH7RD52vhOT1e78ULqR8ReEVB0qRSs8MkTSRTNx8rAfMmOzYAII7Vf0HxtqFtqMdx4gtYbRLhI7e2toSxWNup2923E4OAAAoxnJraun0l/G8Wn+E9aksr2XT2uglrIjQTqCAkZU5XOCT6gY9a56W3Sz1e3mnjimtXkJDNFiW0kZvn57c9f6VlOUqPXT+v68i48tXodHo2tSNrFzpms2N2lzJKwTFvujuFJOBnp26H2rI1DT9C8USzaDeeE5NKtIZnsgZLZI2Vz8wlj2dBnHINaWjXNrrjX0zTC4t/N8+1KLsaLaxGc9Sc5PPqOKhlm8W6h4lkb+x7S209IVB1Ce6UiaQZHmRxJlsEY+9t5BropNuDSfX8DKdlLY+ctRh1Pw14rubcwSxyW1z5AY4bLBsCTJycDHp3zWrrXji5u75rHw/pobXYpAsk8ClbePjLZRuSxY8L+JrY8WaaNb8UeINNu9bjuZXnQG4ghKi1U8lSMn97tGM5IUYOOTVLQ9Ns/C6Rvoptbe88xgrXTlt0YGTnGCc5HORmtU4RSvqbR55rTQo6Zpc3hvWI9T8UXN1qzMvmT29vKxOTgbcggAYOePQ13HiHwtp82mR3PhdtQt7Se5jU2soWX5yeG+fcVI553Dgd66zRpYm0WbUbjSo4VFoskTrEArsASuXySOSeo/Hms3wAgvtNvPtVmghJEzCG9wvmEkY2qo5zkZz2rTnk5aNMSpxSu9DKtx4r0uKM22l211Ja5MhiHkySHdgM+Sdw7YHGcZrcl8ZWWpeLNNsLeK6W4eA/b7ZG2OQU3ITuAJIGGz2x05ra0jV77+0ILS308NbLFiGUsAAM/dck5zn0B4xVS80nSfH+nzC6sIrXVLDdbyKDmWFySMEjDDjP3TwDnpU06itYmpBrUo6tp/2q9kupI0kEuJhLAgHmbyfmaRTlvu9MAEMOlcd4ruBa6bLc6jGUaG73SQzOUZYkUgBWX7xJ+8CMn5RnvXQXfh/XbDULa3t3u9VsLZyzxyXbxTKOQoSVCN646qwPQZNcr4+s7NrGyuIdE1C50OdjE8F7Kq3NpcLkldzHcy47gkcjk1rdK8kjN3dosy4/B+naNoF34p0NrfV7eFk82e4tiJLRWGThDznOBkc8j3rf1HVdX/4RzT9a1bTjqr6jbx3VrNb9bN94Cpnj5GAwffPFZ1l4gmsZbwal4jjm06ewiKs4y+4N8ise5BwMjr3ro9J0fxy2ty6Lpd/YSaVdWoUSXEuFW3zvjkCAHB3MRxXlTl7WV3rc7oL2S0sM1fQZL3Sv+ElkuJZJYLT7OltPZ4EbsQGVWyDljt/p1rznxFNY6b4hu9B03SZVu7i3VFRQYnikGTjDdeMMfwr1O38UxaumoeDZdZ1P7RbKLcs1sjxtJuw5QJ99QATnIxxxxVX4i2M8Gs20k+rQSrDbxQi6v4x99iQhDgfMQAf05rO/LJrf/M0jd2Me4TUrzw3dt5NtrttDEltNc42vGpH8QLZUITg4z196ZpayaTpFzpj6Dp2nXKsrecmqSNKYy2DLHjA4weOMHgjFKUVrqOxsNYXTfNDRXbCMmOeUEEEnpzjnPPTtWFLczMlxaeIPCFrrjLcGLzI7xQ5TJwwAOUBYsckc5rJXa2/r5s10Whp65PBqF/MNP0iLUYbQ7r6CVlYR/KuSpbgsR79RTte1/S7fSIkE1/osKFllhtPncRjIGQd2PqOgrPv7iXU7RNB09Vt7WwU+ZbQzASyrgjl/YjHqc9q47UZdKi1L+1FsdXlMiGP7LKjqXPRih6E+3ORmnTheVhSleJ1el3sREuoW9pJqFotuzWCagQoJwMuV/i6Lg46k1nXdhCNSjttLhghvIke7lcbQpkI9OpJzxg4Fdp8JZrOPUbazibTLyGVHeRLmNTcSSRqWiiR24iywCnjHPrXSeGvDqzNcX8vge1g1O4nt4rvSJ9VXNnakNvuM/eB4UBCflzk8Guujh3UjeD+WpyVcQqcrSR5ZpyzzavPdXc08EiBZPskLAxg/wATt7cjpXTXGr3Nzq0ljcTygxRgtI0u0kdtgGCTjv8ArXVah4L8O22mXWiaHKl7q9xplzeWmpyXmDKRdCNISg+UqUxz1qZPCPh2bx7Yz6XBb69brZPbrLFepMltdwuis8gVwxVgwbaDlfTiuzD4epT00sclXE05q+pleFo7CzgN9LeLc3RLKkkkpcoDwRgn5Rjr64q9/aegf89rP/v2KTxVaabDqX9n3EkK3DWUT3S2blkkc7tx3Ag44GOn0rmf7L0H/qH/APfJ/wAa7Iq3QwdpK9zt/hJe3Gq+J5dXg823tru3NvFbzXb3BR4eWO5+QDuwAPSrXxE8NaKZrS+vJb/7TOx8jynwsTddwGeM0UV5N+amrnb8NXQ77Q9JsZfAlnbpCrWN1brnzfmmywxvLf3885zUelxxwosKPNKVj2Cadg0hQcfMcDc3FFFd9OK5Ezhk3ztHNTapbf2VLeWscsenCA3TRNhnfP3QewAPYGrCappNxpen6oNMjkuL0/uWeFVZWccknnHTtntRRXnTSu0dsehV0fxZGfG2q+HH0+N7VIlwwwjfaFX5zx0UqVweoI96j8SeHGSSHUF1vUDcNcLMwk2urRANmI/UAfMcngc0UUSSbafmO/K1brYtxavbRG9mtdOgRogsdw20AupzkLj7vTpWP4l8UzeDrWSKKSaeW/VZLF9ij7PF/Eh9SMHHrnnFFFKm7zV+n/BG0tV/XQ4aHQrf/hHbfVdNUWs9xO8VzLvYu8rSfM/vkkdazbqOfQ3u5EFtM8MUfnySRgmSOTcQoHbGSfrj0oorqmtG/M1p7JGnB4xdUj0H+z023bnyp0lZDtHO1k5GBjAwa6Sz8RXWg2oWGKN0nuROwyQxQDLKW5/DiiisnJxqOxooJwVzR1vXh4dv3Cafa2+3dclYVL7s8gZYjGeM4HbFVdF1ceItUh1RIP7PnluFtzJCRvSRujKSOnByKKKdRtVFFbE04r2bl1sdNFqFwbm6uluZ8QwD7Wh27Zm/vAY4PI71y2v+DbzxIQt9d2zWaMzW0axlGhGzjaRyDxyc+1FFaynLmtcyUY8l7HiXjTwzb+D9WtZJki1GMTvKRKWPmAjmMjOFH+0Pyq/DJrGoRaX4kg1GSzzbyCy8t2LxImNqsOhHI/KiijExWkupFF7o7P4ceJLPxLrujjxPDdya7Fb7odRtGCEdDtKngjkc4zxXa+NbTSbN0t9Sim1CKO6+1v5mDuGHYKATgAcfTnFFFefOEeRu3U6YyftFHpY8n0XUbTxFd6pD4XWTQgi7rlDEHilDk7RtLHp65rn7NrrT7KSOC+mllim+YuMCR9wQZPUjngdhRRUxd5uL20Nl8KZ07TXmn6atrerbXT2xe6DLuQ7O4yOSefpVKPX7XyAkH20vFIXtvOZWCZGdp79c80UVk1uyorYNFktrHSL/AMRWlmDeatcLaS+ZKSFdmCgjjpk/XgV0Nh4ffXtAvb+1vPKknIMsUseV+QEHDDnnr07CiitZN6fMyen4HGarpmoakhe11IRzQOPLaSPO1QeRx1yR/KsvU01XTtfttMtpbSOXVxueTYSsR4GQBjcfrRRWuDk5b9LixEUldGXq+hwrq9vZfaLhGlaOGW4SQiR33fOx9cg8V13/AAr3wj/zy1D/AMCKKKqdeokveZgqcdXY/9k=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jpg;base64,%20/9j/4AAQSkZJRgABAQEAYABgAAD/2wBDAAUDBAQEAwUEBAQFBQUGBwwIBwcHBw8LCwkMEQ8SEhEPERETFhwXExQaFRERGCEYGh0dHx8fExciJCIeJBweHx7/2wBDAQUFBQcGBw4ICA4eFBEUHh4eHh4eHh4eHh4eHh4eHh4eHh4eHh4eHh4eHh4eHh4eHh4eHh4eHh4eHh4eHh4eHh7/wAARCACmAPk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9Wtvtlw0LbkSzwsURlO2625IIcHAG4sCOAAOlNY2trHJLqFvaMZpz5To4cB+N6AKvDcdm4GKrPc209tFp7PbzQyRjChoslwrMEmjcg+hOWzkiq9tM1qEupNL1R5VG8wRlXQybeWiEZCAHIJPJ+UdOtfHSgr8x9SpO1jX02Zr8rcQyPJDLKCjCycsqfNn5n9ABgn+7jHSql69vp+/fZXMy7CzvOvlu4LbS+Qe2BhQOgq5b2uvxfa4hdSzysq4jWaOTz2Cjln27VG0/cxkkc1BrkcU9vJ9ogv2LARS36kq+RlRGyqud2RvGFAHH4zKHLF23HGV3rseV3C2Fz4vsUvtHilt50mt4tw5eVvnUkjv8vHOeTW4bbTorZo/tMhR8BFn5K544x3HTIqv8SbG3tLW4vbZRbXmnrBcWcUkocsykEcjH7xth3bhk9B0on+xrq0Ov2MiDTL23Fx5akZYSYbGT0x/SufHYaToxnzP3dP8jWhWXtGu5YuluobVWa6iUrGoIfjPPzAn/PWtKDTWvIo7m3jvIUjKIEt7kOd+M8evqM/n6c8bXS2tDONs1jsYLzuK856k8elbPg021nfQxi0S3hwF8xgpG0ngkHBBH45/OvKaSuzu1NJLG7ttQZZon4jO7zI8SIfX34/AZ/GrFn4ttrCe2tJ7gTZfCK8imSNvT3/HitDUdP8AN064vp9bXbb5lPIfa3I5GeATgfpXA+Jo9DguG+zXT6nMyK8r2yqVX5c4L8MSOu3sKinTdTV7A5Kx65oOvaZrbeZYrb211hzKowXKqOCewIOR35rlviVYwwWEVzam7uNQEwLvBHlCvOXbHG4HoCM8+lcno0dhbPFfLqEs0McYzDIPLnO7lT7gc9K9C1qSeHQLa9sdRuEyIuINrySgdRgj74bBz6AitpL30ooy+F3PKdH8Q6tpttKIIr8QySLK3nhACSdpOAAyEHAHbNeteHvGtjfWgtZIbi8uQqeZF5ZUsCfvehIPXHPSvP7HWIr7VJm820+0uS0K3EHl7wzDcMAcnvjPryKIJLu/1NbbTNVs9PZz5t3CcbpXz/CDyfQZ9+auolNO6sVZX11O68Z6dNb2lze6XI7QORJKiKzFWHXAPQ469R37V0HgHVLhtKWzmEtqWG6KYDekr9Mg9ucZFeb23jTVbWxl0vWI2DxTH/TH+bYTzg/3RXZeBtRkvFMFxfQNcAszxrg7BuyG9jjBzjGDXLyThNaWHLWnZnVa832jQJ5rmWSASQlWKZGAevKg4HcHHrXLW/g+08T+IvEF9FqctjfWMlvDxLtRkaAE7h3wen40/wCJN5qUHh20jt5kjkubxI5gj4JjLEgAA9Mj361f0DT55D4x1OziSeaLVIYVjaUrG6LDFu3YB6biR7ivoMtjzUqnMr6I8jES5ZqzsdH8O/Cdg2nPFrk8GpakkoxdQjyMIAAqjYR2H455rX8T6AttMdQWeUQKRtQZO1vfkZHFcDaeOLCx+0RQWwXU43wJBMjRue3JII6YPHeuz0vxNrs2l29/Nb6fcLNIVWGCYMQT0BbpgDkmu6M6FSnyPfy/U5ZwqwnzdCn4U1TV726ktbKD7PJaMRdy+VuhlGeCj5x0HTOR0rJ8ceHPEFzayapYpjVGYy/Z3u90B9Gx/nmp/GlxdTaaLu21KX+0mLJFb+a8NskoIO3p1xxnHqa5SbxR46nS60ydNG1JEs5RK7zJHLaTD5WQKP8AWdTt6ZxziorVKcYcknc2o0puXtIh4z8U7dN0+01Kxu5rq6hEL3FtMAQA3zlj25HH4ntXD61b+HZ9f0q409bk2kMTR3WnwNIu6JiT5nmA8vu498fhXTaZJIuqW+l6cYE1EacjRR620anh924KgJB5YEHHWsZvGU1vqN1o2ueHLWTy7c2xtbNl/wBFUsQoJ+pBBU8Y75rxnzyXM35HsxUYaRXn2LA0fw3p9jrWreGta1WfTWt44UeK5LNDK3ylSP4iCQMHpnnpVTwve6frN+bPxBaSRyaPZulpdTsE+0OcMrsFOCy7eh9eR0qxr+oaVpo0nTori+Gla2rTS6daWOJt45YrIegyc5xnrz3rU8LJoMEVxf6To0tvb3lsbWFL0gXCuWIkK5G0sRjGSCcULRqT0v5f1f06A22mtznIZfGXheaez1iHTNX0bT2S4i353y+avMCL3OCBkjqBWqbhrTxFpD6DC0huRLO1vLICLeLONgfqQS3AOf4qivJLdbe903UIdS0rUbh1ubRtUTzJZLeJSMiTorPyPl6ZHHFZ2t6X4Va50ltPJS/ng8xEkuXKyjftAQtnlMNyPx65olyJ6q1l+u/69gjd263LV1a6h/bF3a63o6WU17bPaaQY5DIEBc/OoHdQ/wBccVieHNQ8QaFNrQ1xbHXHscLb2KsFMm1yEkiGDk7h3GRj04rsr3TPDy29ysPiDU7TWIYs2U0rBLdpD8olKlTkjoQvB2jvzWVc67af8JFa3OgR3cmqWUX2bVVsLUTWs7ABg4U4G5gSCOOevNVFLdWez9Pn0T/HuTd7f8MNtZ5PFNjpmj+II7W1mtjKRPGqlihXKxuuQwAPqB04PNcru17/AJ/7n/vhf8a3bizitp5L7V/DFwlpqEhmku5iRJbxZJ8pkHIx3AJAGBVn7V8Ff+hWt/8Avwf8am0G2p/lc1Tkl+7RZ1S3ubiRYdKktdXkgkMcUhlNyxkbDOW4JUqASTwRx1xUWn7VtL/7T/aF15SJDt348wE7R5YfjYG2g5Iyo96wtRbTdUljuj9qtTcKrfaAVEpUNyqou3cQ2MqcY/Q6kctrq2oT6lLp9pcT7TE6XDtJcBAcDklSWIJYbS3YcYr0mra9Weauxe0y3m0vUG1WK086O4ZYktbxPISGfA3mMoSGOcjqMngHpVvVdb0myksptR1A2gjij2T3DMJGjbo4A5BByvzgkZ6mqVvqEiwm1+1BYXkKGeCQWzQoMlHROroMjjIOcj5gazJ4FiWFbgPdyQTC3urie0OZXznzCeBtYt0c5BANVF2RLV5amR4huI9Qilhe0tTa3d0JIpVlYPCw6E57sTuz15xWJ4Y2S6TdeGZFW4utEb7RaiSHDzWjnMiDdzlGP5EV0/itYNRZ5I5I3fzzsS3ZkN45ZM5ZxxyCBtweOOK4HxDdXGh69Yaxpksbz2Du/lmct5y8eYhJ67lyMfSt6aU06cnv/SM5vltOPQ9K8PQw3lnLHZyTxybw5UoCABw248gjNS6jaQ6fHJcSMEmg5bccFmzx9cZ4rEvPEi2LWepWhWXRtRQSwyrw6qO2B3U8EY9ciujv5I9Z0+1vbWKOeN7UugZArlA53Eqe44II645FfN1sNUp1Pe2PVpVoyjoLZanG3hWRRarfzXDwrNEnzfKc4mwBkY4POOetWZ/B8enXqCGRTb37qZnES/u87scAYGMDJ5GTzxWBZ6x9jvl/4kvlSPIsMjoVQyKrDIwT/EMc4zwDXodr4qhf/RpRc2ksLpG4uo1YNKQPlBHIYfqM560NOKsloKTd7nnM/hnyNSSC5jdp4EURuzgpgtyuweobPFejNpVtNpUenWm4xwqZA1rIEcBl4G3nIJBB9MVzV98QPDaX9xp08rXcUeHkS3R32bTjjqPc0WviWw1AP9k/dR3Py+SJzu6YO5AMgEfMMdjmjlq2vJA5LRIk1jwXrD30q/2a13YRIZLV1kHmo2Cx3KSd45z781w99Y2FheRXFzJa200YBjeOXc0rf8BGSCOo7e3WukuviRp+l6Ha2sc9zc3MU+XWN2z5QHzENxkrhcZ9e9cmLdpLhJbBrK2hnlkliDAtPEqjOWIB2k45P/1q3pwmleWlxX1dzpLvxl4eujE2uWN3FPI48u2wCmD98kAAhRkEE88c11XhyfT11e+j8K3FrMPKVsPAwKjoWyv3uP515Fodg76nL4iu44bxCkgc6m/lQuCvRGYgkjP6VzWgfEe/0Gaey8K3HkbjuN44zIGzx5aHIwOR83XPQV0wy51f4e637I5qmLjT+I9W+J3iJrXxo0GjWVveeKHXba2UEnmQWvf7TOeinnO0/wAq9T+BnhG/0rQHOqeLP7auru485/Ify18x8GQtzuY547DAHFfOvgvxVY6NY3lva+GdR1XULyTdJ9nQ/aJ5DkktJg5HOcAdhWhdax42P2e50+wbw7HcMHjW8kMkgTbkMSACATnHHr6V7mHoKEeWMdO/dnk1anM9XqfVnjW68CaTYXN74mTT4YbJPMLNGPMUZH935sk4GMZNeVxfGPw/rF1DY+CtLvIPO+VriW5jgiiToXKct39s815P4ls9RiGneJ9R1y/klinRmtkQSxuw53fNgc4Pbvium0rWvB9zq7a74X0WwmunO+8s720eMB8/NIhVcbueVwOvB7Vni+dPljHV9e3r/wAObYWNO3NOWi6f8A6bxB4pvbue61O5O3T1ulGnXQDTobhDhgDjBJAKjPr1rlrTUtJi8VtqOo6VDYXCzG6F/MpnuXyPvPECV2AnsOCB0rpNHtbl/D9zd2erXNnDZGVbOz8hClhKjFikkW3LfJnBPP0zV7Um0zV7G58O3+iadb6tcQpLFqyRgwO7DCyrIvzI3HQfQ15ErKbUpadWelCXue7E5bxD4i8TWqalrNppGlW8iNG1nMbPyvtErcApIwOGYdUOM4611GmW+r6tpz38wgh1q4hVriRLAG2aUrtMcigEhhgjf39K3T4UvLW7tFaPTybPSx5yE+dbXXzbmYq/O/j5cetUtPu9K1jyH0/WLu+W4jdrKKzY2swk5JLHJyAAeSOMeprCp8Cjazv56+RpB3bkjDgTx2+iHwbey6fBczz7NPnkJLwsvJfHQqBx15Brnb2w8c6XCLfU76K4sIp9/wBqjjRrdyhyCyr8xJIOB6jrxXa/29pFzoUdlZ+IbmOzkk5W/gcz2rg/MyONpKjkHqee/SqOo366Ppeqm31ybSpBcwtZiKASWuwEM8icZ8s4JJBAyaTaceVrTp5GkXKLbRm6wvjHxBoiarZ2UkUtjcqtg08YVriKTAJWPJ24JznPIpsMUkfieSLxNexTXJijsxGoXMBYHy5o8dDknjtVtGezsJ7yHxHqOrWQUXc4tYdhtWZsKyBvvISxGBnAFX7nwzpcvie5uc6w19Li8syLQsxGAhAcnDLvOemVHtSSlKLUdNv8ynOMH7z01+RzVz4Il1LT5rJv+KhvbWaEG0kie1nt1LbnIbdtYMPU88Vtx+D9Uj1C7XRdGutNju5RcLGB+6gAAzgDuSM9+9dvovgOPT7fyl1XV3k8pW8q4l3AMeq574IIC9MEV0+lW1taxRWkd1IhXKrum3MCeB16iipGUlyPSPk/0OX61b3o6sxNL8OxzWPma6trdNJB5aSPkts4+Vh7Mcd6sf8ACLaN/wBAvTv+/h/wrUjaRYZLP7UsLPkoDGSpGOeeep96T+zpf71n/wB8JWOqSjFbGTk222z53v8ARJdNksLW4s557G+uG82KaTzXTHV1ZR1ZdxPtS+E7yw0eG5Xw5Dql9OkhgYvEojG4kgfOMnaDyeSB6VNZa4t3F9kN7NaxJB9rvr14xL9nmcBUAB4CjnIHOAawr+TxVFpF1Yw6lYythnl1oN+6YHkrEqjKkLjg/XmvdjGUna5LajHUuarr2pPeNPO0qR27nzmS6WRHhB2qSxAJAYngdCOc4zXSadNHLb2t1515qExXCFLiMGN9p+by8AH5VA5J7EEVyNvcvDp1rdajGZNPl22traC1MpkLHCbs8AdyDV+wtLizv795Es8ny2ght52SKFd+195BBYHnIToF4FFndaE7XFvU/tEQWb2cEUk8giWNmI2/Lnkx8bgM8k454rjdbtRDK8FrHv8AIyIVuIwnLMVxkDqeQM+ma3bu+lkuZ44o9Pe+GFeWKfcsmX6hWw25uBuzkfSsTWla4McFxPYLMFZrmBbn/Vvydpc/hgc4xjvWlNX3JnsU/hjrmg2ouvDHjJpLPQ7ibzYL2PEr6VddNxH8UbcbsDg8+telab4V8X6Vq51LQ77TNa8NvEzLPp1z5yMxXlmCksuRjjA7c8V4lewpeNc3chUMA6SElcOQAOMY4x/WqHnyWGpyyRWLWMz3C+XNaSPC6ADO35W43cHPvXXVoU8TG0tGccZVKMvdeh9C6k02saWLKHVbWCcJ5jpOQZQ44wcgcgc5yf0rlNa+FuqahayX0OstcQRDzlh+1KpLEZ3Mc884Ge/FeeHxf4wWNks/FmozxmMMY5/35QltvlkyKScevNXbvx54w0q9UabrlrdxBBIJxp9vuyxwwwUyBnP164rhhlk6Uv3czreNUlrE6ZfBWLlbGyv0SWLKvHDcg7ZFxx2+9u+Xk8irWi+FfHF1qUd1daVDGgYLM8ibnXGcHKc5wMbgO/Q10/g+D4gXf7/xN4o1HTS0sOY7SC3gZoWVmD71j4+7jnGK2T4XspdRe/8AEeoaprmmiEeYl5q88nlE4xI207CCWAA4BApTpxWkpX+X/BKVSe6X4nI6tbeGJAb7xTq2h2k5KJPbozSzOijO4KBuyT14HTvVDS7XRzrT6X4a01NOlkh3fbPE1wba2IK71Kw/fbcMkZKg88V6dZeG7HTfD7TwaDYWcixy2uoLYhJILi3LbZQVXDMdrbhhgRtHrXmlvpGh+M/E9pYwatBLc6UEsr2a+uZB/aMKE/vY3ZT5YCc7TXRg6FLVyu/Xb7jCvWq7R09DyXxf/wAJRr108+p3c17PFgLDjbHEp6bEGFVfoKzdY8I+INP0iy13UorWztLpP9GkE6ZkCnaThSTkEHOea9C1Gzj+1zIGgkaJmhbymJDqpORnjIPOOmRijU9Js4be1aCOKe0SU/uXiz5R68gexOfwNe1GVtDynG73PSPA91pHw9fSLiHWB4gvvskc8P2GIuArKQTIWYYK+m7kHNXPEvjG91SJ47gWkkMtwGJitfJmRR90MdzBhuYkr2xXnZvppYrdJrwpHaRtFbSDPyp1KnA/I+2K6HUru3stMlvJ3EqFFxFuyHIYbdp9xj6Vjy8t7dTbV7nQanJZyosKbRbeYAnmgHODwCvI74wO1Gh6XajVUax8QaJBrVtlI9Oy6uj9cP8ALgFQGwCAPU1myDwLf+F4vFt1qF20dttW6s7e5QTxylguQhGSVOODkEc5HSux1W7WLTIdQ8O6dBq3iHWJ4bVHmKwxukecFsHLNtbGQTj1ryMVinVfsoLe/wCG56VCgqf7yXQgv77UrKSDxFptiG1LS5ZBNZQzqsc/zDc0zgYd3yAvp+dXbHSfDfjSxmGiQz6Tqot5JL6zTdn7SHDBUycABsgkcYYdK4GTwJ8R9IvV1GHU47mSOXdNbIvmxqzMS24DkhSTgjOMAV3uj2+seG7mT+ybGJ9ajhWZ0+17bfUUdjukCsc+YDuO3pnj0NedKk6as2mm/wCkdqqRm7xumig85vbCAW2tf2ZqO14Whv8AdPcxKQNyoobZ8p3BX5yDmugOqva6foWo2Wm3Vsllchrm9SxCrKgUqybjgge+COOKyvFUP2jxXK0X2TX4LuEXlrczMsNzbS9HgG0ZIwM9jjg5qE6/fvqGl6Va6ZrNrH++S9s5iTDIqKMAb85Uk+uOBXLOMlKyWltLef8AS7G8HzRv+ZpeK00WaLUby+1gajoaWks8cyIGlguJOhTZ3AHI9frXL+HPFti0UOj6tott/YmnL5Fv56h7hUY53sMfKDx3zkZx2q1ouhX0en61aJpNn9tZ5JW0mSORhbOPmKoqfLI3IxkgEkVoeGPCfjC+zY3moWCaaLfZNEjlmfJ4QoVx2BP86dm00l1E6kIbvobtjpljcG01S1jn1PTp4zawSWtyQbbYxKpkchWzyrZAPT0rsrG1sraOytJLKSWVY1/eMwdyAPv7uobk5+tcj4M8Mt4Za7xc+Wr8tawj9zGcjPB5LAA8j1rq7qO4FpDNYxTERgjy0ydox1+hBrPnau1v+hzVZKbSvoaAubxbyBllLQStgM45xt4OMUr39jHcRQ3DKMneGKYVR6/XiszTdReaxNndzQIY/mhLt85652j2H41HdA25DQqhZELFLtSqPntj6jFZe2bjzRe/cnkSdmaUDyW1+GEj3Mb/AMMUW4bP8eeabm0/6BP/AI6/+FY2hahNuEjQPcBDtHlkLsbucMd2Ov41tf23Zf8AP3J+Q/wpQnBq7f36/mEoyT0V/wCvI8As/Dl1qOoM1pMbS2zm5gCBvLaQsXY4OAMgevfFYfn2UE8Vjv5ihMkC+X5dsWZ8bnYAjcduOexqHT/GumzaBcRnVp9Mudxm1Ce1spLgEAbU68KDyTk8fnWhpE899odpDHcw+bNCqtJdKXhmtsbfmx91gCPlP096+glCVOScthKSndR3Ly3PiK60EpdXNposcW/MhUl9q8MYkGBjBwGP1xXOT31lJpUa31vdW0/2ry4oHk8uRo1Q7ScfwktnIPOBV+5uIYr9ZjObMafE1va2szBHdSfmLx7cLwFxnHAHFVBqVjqNjeWl7f6deahfHy7aD7IlxPHGDuZRt2qi8dfTNWop9DNycdCCxvLLTXmhnt/LspQ0qqZAxDYyWMoI7AbQwIB7c1z6a1pMxaEJAJGXagWBGYBhyCwHY8ljknsOK3vE+i6BavZoukW12iqPNWW8WNw20kBY1GOoHUmuPmuo4rJ5n06GHTn3wz7MRuSRwvQ7FzjnHP61tRSkv6/zM6r5SxHZTWcMdm2boODI0bjaqpnqcjpg5Gef5VjxmS3WWwZz/pDBioYZBBxtLHpkHqM1q6fBBd2UMVuUMEmcI6vh1QDqScMc5A68Gsy82yifZ5whdTGyiMkRkDpzyO/Oe1aRdpGb96NyhqOnyQASxnbuHz5cMx3A7FKfT+IZ/Cu18HeEYb+1sNQaFJJ2l8mc39wscUgUBgEI6jAKnPA9eKwNM8PX16lta6bHHNcSI3krIyRpN5a5IU5zu6YzwTXovw48QM3grUrG/wBA/wBHET+XJcSBUuCzriJI2UBmDHB2EHBArSrKXJeJNNLm1PU4LzWLHwnqUCxyzXFnp+xZkQOHA2tE52ttOQzDr/CBjrVxwNVvr/RxA6G+sG3xKgzFhFGzyn+XG8MQVOO9ZHgiz0mx09tPiuLvSRK6z3VvcR5W2iAJ8g45+b1J6gUljfRw6bJr97fWxuLeRhY3kQyGtzIwiiZzyrZDJ8xxg968p73OtaGj4FaaGytrPXrGWJhKqRmWMFkkViscquhwRhdp5HOPWqvibw7NfXek634dE1vJFbXUVuYXiS33sjkB0K5JJLjcM9unFatn4fvLOWHRWF3KPs4laeabDvsfzOVHy7WzgN6g1l3F9baV42TS7Qtps4td7RMPlKYDkhvMGU4UYwDkZqqU6lN7aE1IxmtHqeLa/FpNhBa/Y7fUY78oJJoryPy1dTGhQLkZB3FhnocAimyXsn9hWS3mkQ2OqRRDz5o1fF3vPyMc8DapAyOoPevYNf0yPWNP0pdRit1s9Ta3kuQkmIWnjG3bgEN8wYrlWGOCc1x2rWWlwLfTarJdXGmxW7w6asd2JLi0lhb/AFTqQThN2wHOGAPqK9aniFNLuefKk4y1ObsLJ7yeeFY41JYM5MmwJJjO4HoQRjIq74auNatdYglPh2G6htMm1W6ICGUA/Ntxz1OKo6nJbaFB9rjvoNZtruITQSRRvGcsCpjdWGQVI9PxrqvhZr32rwVqen6jEpumuI5bYiMqvAOcN0HHBHvV1mmkrXuFO6bbexwxs5J/F83iTVvD41i8aUzXNtCPKjfPVeOgH8hXU3HjTUJvEmkalb+DdP8ADj6U5S3CzPhkbgrjlRwScgd66bwgtr4h1xvD5vrW21Dy38tSSRMw7Buzf4VgXtt4gtfEX9tp4UuNW07TZWglikty8TqDh0zjAIOcE9PWuetGnJvq0rWubU5T07M7BvDvjLSdZ1Hxc/ikRQvfJcXFpGu6CeKT+JQeU7Kcdcdak8P+OvA96kazXMdpfurrY3M6+crpnc8GWGAQf6Vwvja81TxD4qig8H3GqQ6fdRxL/Zd1FgxunPlhu8eeaSCPUNX1TRdJ8Q3i2+hw3y+fCkCxRJKh4wep457Y3fjXm1MHVqKLqW26f1fsdsMTTgmo3NLxZqWnaJpFrYrqtgEk1B7mG6swXuLYHLMHwANmfu4Py9ORXYWljdeNNGtNcsJL/TUjVS15OmZr7BBBCcBEG3JwBkfSqGq3miajrtzrOhXGhX9u+2RYZLmRUQxrtll2bdgZsBVJIyQvXNdx4Wn09rWa4isdQgJERLvJ5nlHHGUzgd8kccmsK9NU4Jvd/wBef5gq8pSdtjW0OC6mvJtYju5LlXBDNvwQxUBivGFzggEgdKYdYbT7t5FtT5EuCrbmLsO+QO9axtbMxF4r2UIhBKpKRkAfcO0CqTvbQ6oLn7VLJDOhVhIwfyuB1HT868+acYaPr/THzcz1Q66EN8I7qPdGxHEhbflcdDj/AOtnvVdvOjkkadpFkkQMuw4IzztI9Oh9azrvEN1M0KedE6fvD5wUKM+2R6Y4q9NqNre2UTSTLb3NsozgMoTrhsng8gdK53O7s9/wf9I0UbBbqxNyibUKFC8jy4ZMdOeM8H0PWrmtXEKu9tJv3NF5jyqA204wO+cE+grB1mY2t+96JY3l2iTy5GYiSPGMjGN3erVrNJesmqWLTKioWkhkUnap42HOD6HjNKErXit/0G1dKRWuXsp4RdWfnXMzEpu2Eh8Dt3B7HnvmqP265/59Lb/vw/8AhRpunak9zLHb3S2DqUx8pB8znGMnkYzxV/Z4z/6DsH/fMf8AjWUYSqa2a9F/wTRtR0uvm/8AgHz/AK3JqEXjC4k0+CK+0l7os9vDCsaPJKSAz/7W08E8ZHao/Fd6J7GTSb28ihEkwijKRtC8Nyq4PbucZ+vuKn0/xJY6hYtcQadLHeDg6jaRBiqE4/fhT2xz27irt3q0n2Q6br9ml616Q8b2+WEc+DiVmAAUP6Zz8vvx9ZGWyfQ42mrtHLX6rZz3Nnr2nav4jhtQFiKlLeNhjrJIMuwHTqKamm/YkjOgaXD/AGtG480xynIhfkMjMRlQCQVOeme9bukalJowZtY0u3ZGtjDf+dgbhK3yx5Jxk4J/Ac9K0IPDWrR+Gnv9H0+9mjjbi1vDGxK4OGjYHoQcEHkepqnU2v8A8OT7NO5yK6JrV5fXV5e6CkU1vhvtiSrIWjJII4zwFHXHBAqGa0mXzjDoqXguJCrMygv5J+ZWUE7CvI5OOtdVoscfhvRU1C6lj0zUp2mk0+W5uC4OMbkcZKnrgdeD9awNreI9Nvt8kdpfrbNNshGVjROyqD91iMAHPAzWsfi02Jk3bVlK21KWKeLTbhtQlhiMXkMYYzChXcFjZk5xlux4qrqOi3KXqxxxy7GYI5HPmS/xADr1IA71qeHvDN5qvh2DWLfxDNIum3Cpd2LqAkRJ/dSgfxJnaCD0z+V+w1C3kngnWKy8t5d4ZZ/OYPtBYZ++JCSR/d9KdVWd0ZUnfRjPh9o80uranbhYYrhNPllQzx+Y/wAuTgbclWwp/wAOtdJ4aQ2cYtSZxaR7pZrGS6M0KLPiRMh1yRhccYJOORU3hvStYj8T6e1vZ2dwq3reVE5xcXKOCNu8kK67c59M11Fnqeja3falpJv7a3890SwMrK/mFGZdpDL8jhB03Acd81g5XRqkkyx4XXXLFE1rU1iHnBo5IBOVWSCOJHjKltwV8MrckdMVu6r4Zs9U0yKxjg1HU7aG685o5oWSSVnYOWUpgMSpIA6HZniuftNL1h42/sqDSbmxRvtAeC6e3n3SjaY5oiMMvA+ToAcV1Phuwu/MlvrfTNNtjKyvCpDSy25EuGSQKDtK5bADdG9Aaz5V2G2+5FqMPkpJdaVp3iCa9jCwgXVxs3IzHYARjpkZDYHGM0zxDpt3ql9DNDHYg3mnqFklK+fBsfPnb1yeMINoG7nrUekQ6idHu4ryW3ltZGdI9solm3M+0RyM3zFRgFcY25yTUmt2stssmp6PrFpZsIhFaW2oRqYdgdfMbzM/dwGUgEnKkgc4rCm+aRpNcsTnPEPiNtHktZdU0ya0iurqS2uprCIXMSXaSBiZonG4uOuUPIPBPSuT8Qaakmp3z6S0U3l3bzLItmYGbPLHyzyoOTx1rqfiE2reGtLeGCxtLT+0bQrHdaYAjAmUtKkincrMTjDqcgYrPsNak1ifUL+PVdb03W5rSKC6imKyRXbEDzX3gAJ8oXC4HQ17dFpK62PMne+pz8lq0jL58KOpQjDoCQwH6rn8qZ4E8V6bY3z6drmkST6U7mKOW1ZlmhYng4XtzjpXX6PF4u0e3udWjj059Iu0e3jNxCsgJ5ztP8LA/wAvaudSOyhvLi9gs47S4ZSssZX+MdSAeOvb3qqkeeLje3oODs9jmvGuj2ml3q3Gl6hcPaNNvs7s5jljIP3vUEdzXZT+MNP0PwnbW+ia74g1S4u5RLc3n2xvmH8YXcMZbP4Vmy2sd3fJ9qEVxJEDGBu+Rj67Sf8AOa9D0zwDFqMGm3sc9jcac20x/L8wPBIIJ46YqJ0I1HFyexUariml1KNq3hPxJp+m3+mw6yySzG3P2hQggk2jbliAOpA9+xrFk0rUfDviR9Whdp5C8kBkmj81G4KlkJ+nB7YHNe/toFna+H30XTbGRooUaMRmRVDxnqASD6556H0rI1v4fQ3kdrcWv2lELF5omu3l3ZJOQxOATnH4+1XGnpZu5nOabvY8Kvxp2reKdNt2CaU1yUW4eEfu2SMc71b5SMqCd3HOea79njtI4pdHktby3WQRpCW2qGDYIXaSG2kAjbgYwBXa6H4L0Fpp7e+0V55I2d1uHykgUjABI7ckfhWzc+DrGdbm02ie3aIRRQSkARpjoMY7gYJziuXFYf2qujSnUUGcNd6tqckn2WKFhG7GSB3HyzqOdw7dQRtIzxVRbm+859M1KWWKR8IqR/MrDGMgjAJ7Y7YqVtM1TQb2TTZba7ubYbWjk80Iu7cF2BeAc4yW74xVC9naY+Q2nuyKWCeUyhJEzkk5yxIJPQ9BXy2JpOnI9Si+ZaD1V9NaKSSZnt5VdZ02j5Vz1G/GRxx7mrGk30c8wtZJrqN48wqnkeZkOD8vvjj6VOgk1O0htP3Mkcf3G3sGKrnJBwODnOOcCs+6W6juFnknjtypRN+4N8x3cngfN2ye3SuO9rcuxslffcuSRyMY7d/tF7ZxZCeWwAUBckZzntxj34FSwakttKLu2068iV9rqZlYKUxgx4PbIJrmdU1SztdXt5I2gnRZAQ4JQuXAJUkZyMjAq/r2vXEEn2bUGmtbeELIVRPkjPoWHXg+mD+NNrfuh22OiMluqw6haKwjXCtCUMpVs+59CMDvU/8AaUf/AD2v/wDwXt/hXOHVbHXdFaPQNae0ljfEqLbGQyAnhgp6c4rK/tnW/wDoYF/77jrePua337f8ORyt6HlvhKY2+u3tvFp0T3dqRcyzRIscgVegdF4YFflYduOKs6Zf2tvqDQaBciBJnTy1uAZbK4SU/LGwH3CGyAR0p1hdWM2uC+1KzWy1ryFkS609xFA6YO3duOGJ5ByAeK0LG1Menwbr/SlE6NOI57ET2/mMeXjdSNq9AepB9civopebMI7nPR63Db6ndaSlq9qTIZtQe8bzrewiI2lA7dQTwv8AvYqleaZE0ttD4dtbrWdPu7QTmy/tBo/szIMnaM42H+6R7V1H26wttEijvbm005ZJlja4uLJrnz2XJwMgKx3EkHJ6DgVn+GNQ8OWdxdXdleT3Uwneaa+ntyHmjxtZQq9lPZQPvVdNv4rP/MmorKxeD65/Y40uATmOzkinmuLezWYxh/mCCMcsuSRgfwjPamRzWWi+OdD1SzihtYbiZJL+W34t59r84zhoyDyyEccdjV7wTqGraLbw6z8l3Z3F2sr3EeVaPMeyJJkPzJycZPy57irPxEs7hbPSbrXvB+qy6lNL9mvb3TgoinGcR/MNwLHJHJzgCtKMbN3MqrutDnbrwT4h1TVL+70C6msk1ZbiWGKP5Uu0VzIIg3TfgbgODxjvWb8P44WtoLHyUlntJHyvkp5434bdGFHmOwCHPIAzWtHqk3hnUb3QITqdppk3lubTU0ZLq1mByJYioHAI69/oTWp4I0fw7Ldp4ukuoDb6fceVqqXSsUjgmUr5w2nOQT6/xDpg10tXg0zmTtJWJLK403RpIr2K1u4Jre6Ymxnvc5cfN/qznyyBnnBycLnvWlrpv7IaJYW73MpERvYrMWxikildQ0jLJHznbn0wTzWdY29poN3OuoePPDWo2s9hLZtbLbNLPLD9+AtIoJ3tkY5zkY9x2+g316dXv4DDfpa6GEtoo4bRkM4mjJaHyiSUOWwCARyDx1rklRkmbqrF6lK2vtfa10ubXLW3lltYWk+1TyDdHFlkERaIlwx55YEZA55qxHDrF9BLfeH9+matFdGSd2v932iQgkM6ufunHGACeQKrgajpsdvJcS22kQPBAdSlu7zy5baB9w8t4wzFg7MDuHPXpiodVvk0tdPuLdbewvtZIjTS3eKCNUAx5z+dyiMNxVuhJxgdKz9nUexftIK6N3S9avbfVY11a6uI7tw8eopb6aqQFTkeZuyCHXbyDzyBWtcSaXrVvDoUmpROisIFjjtjceX0XbhDsDHhhk/KM1neHp9PudNa11iCyt7u5iVVuLG+8yGRt25vmU5c/dLHbnPQ4ArPOk3GjeI5JLOS81LTL7zpLqeTKyIiBfMeRo/vxFSAhQBlOM0o0+a66g5pMwPijdLcX2nWV3eNHZWs7WrC0t5mEXzcSlXPzEr3B5AxzWJPawQ6pK1hctNEj7YZHTyXkUdG29V4Ndh/bkPjoXumWx1uwj0yyF7LOiKyTOhHlq0ZH3VxgMOSDzXMPqqXl1q91r2mtNNN/q76OUR+VcADDGMfwkcdOpr0qLtBKxyTWrJtEs5oLiHTNLjNwt05Kx7iwUkHJAJ9Bn86m1GGGza8h1C1kmuoW2yJtx8vtnqf51Bop1C60WKQi2s5VEt5BepcSpO4XgxgDgAZ645596ngt9cvpVuJJ7u5eVCg82MksFHPPUkfStU0Q1ZGfdT29u0N6xiaIyqpEq8IDwQR1A9TzivYfCmm2M8jJZXEOp20c6yW9mjMohz33nqOOBxwBnrXhHidIn02Mtft8rH90IxvB65J7j6V7v8ACO+0v/hDoFtprWf7KI3kkF0GYHBAJLdMlTwRSlqNaHRX7anMzyWKS6bcIAkvlSo/BHJwQcg4Hv71No91c2MS6fLqDyIpJjaVR1PbI4/OtDVbXbZNPaCOFgCwbCkdB0P+RXKCa8acRsrSztz5zrlDj1wR+lZS91lx95HeJcNLHBcMVimDcjjDDPPPNLbSTyTLjaUkzv3Nzg9CpH4V56uq32j3Ji8mKVWYIsrk7SSeVAHSvQNEv4L20LKqqeR5OQNtaRnzEThyoz9QCG/txf2JuZIpD5b78BVx2GeW7881zPirwmbkreaK6wRAM5njfBhB6lVAOfoR/Ku9VSJ/PVV3cb0cAtj/AD0NV762eIvdWss02GyLYMo3565PX9awq4WFVWktCoVnFrlPD7K+TR5mt7i/V75HZfJmdgs6jBJzgAkc9x2qS/msvEemCSzmudwk3xPwDz0J65IzjnoPSvTrjw7p01h9oudORGSN28lpA/lnOTjqQDjmuX0dNBsbqWzjgiu5pxJ51oHCNDGed2zqx9/evBqZTJTXK1ZnowxUWr21R540UNvbxwrIROFw0hwSvOSoLZBzwQB056VBDfLb6Pd6SdMub+Q3KCd3kAPlk5OeQR2GPWvR7/wrHdaedX0+VljUMhgfKqhA6852n/axWfP4d0Oa73ahGqYRi84BkcSYGX3Z6dP51ySwlSlPU1VeMkc3DpvhS0mtrix1eTTbi7h/cgKS0bbhwwXkY65OM+ldX/wjn/UU07/wG/8Ar1T0zwXaW9/e3el3lnqHmOAskz7sEAfKSQQAcfWt/wCx+LP7uj/98JU06be8b+l/8yZ1F0l958yw66t3JcNpGozTXepztM80pKIAOqpgZA7ljke3OK2rexifSZXPiCcRwAsWjwqSOAfkQHILMeGc+vArmNG0+2OmXOlvY6na287rNLqFohlK7FJER4O1ANxPSulsdY8F6Tp8d3Y3Da1Z2nl+ZGkZ+zqXbaUbIyG27jjLY2ggjNfR1Kbu+U5qdTS8i74Kurq41Z9J1HSrzwmFQE3Mn7xYy442HJCIcH5xxnrVLwvcXmj+L7XS4dX01RLIqjULNRI80KrkySN0RsYBGOoz2qXwvrumxWdjNJruplQW+yQ2FuJmYBslXmk6gfxKAMiu/wDEmjeI38M6i2iaLoN/dW6TC11SQokqqu0hMBMNuU/KOmOCabvskLS+rPLZfDmu+IrHXNRsb/U2jvJJp42e0nZmBJwNyqwkBAHIwa5Tw94L8c6lpOovNrGrrFZxPcQ2zyOEn8sjzAASMMowcYr2vVdK1L7JGvjDTYtYltYIXa80eOWEpcMpcwOUPzKEwxJx+lR+E7rxF4nis3sLfT9GSW9uY9NDwERzQ/ZcMvByTuC5Y9Se9aQqSjpoZygpWZT0fXJLyz0zU5L621m0021+12MskeLyCZDl4JDn51ABI9aw9U+0WvxM8VXHhqxkn0e6iDX1ssRYLDMFcME9A7DGO3atXxz4atZNX07VvBZ+xSW+lWragtsARln8skp0LHA3HGR1qv4o8Uan/a95dLp17Z6JKEEk7wuPOaFAIF3DGF3KDgnOTj6pNxbdtB8sZWV7MzNMtdOa/WFfF1lpNxFLu8i+syiRupJVd5XGQexFZXjXVLXVNYuHuVCawZmFw4k/1kmcZyD90jkEduld9Nrfw68V+MBcTrBb6jqlnFIyTSmO2nuWX5kZ0wUk6cnIGenWuV1eSPW9C/sebw7cadPpr+TZ3rzxvL5Yypjdh99c42tWsJz5tVoZSjDl0epNqtpaa1c+bFpjWXlWyIY0uPPZtq44kbkcjpjArN1qFL20svtE9zdLInkI0wa4kX+7GM5OO22q/haz8TWer2mmabD9sW4kMf2YnByR/C3UevWvRbTwDLrGmzHQNUvLHU7a5WeOTUW8j7PKDhgOoODkg8da1lOMdERTjKVzntMs/DOlW+j+JNPu5tPv9MsXW4jWxlthcXSud1uJMEK7BsFgP/rbXijxjPrM+ga3p+i3GmJZSuqzTSGSOeQqN6FVYLt4Gcctnmkt/AmoxXcUOp+J7tpJ5DJfyiZpLe5lY7ugIUtyeR17YrqZPhPprXaxQyatZaYwLqyyiVEkOOVDHIzxn8Ky54c2u5q6UuU80t/seqXc2rWeqWSX0ciQ/ZZJDFLuJOCB02DGDzxkV6BpGlxx6Lf2mr/YzLKGnjk+zOY/urwsy9QM8jGORjrViLwTY6Xpt1Z6jp2nHTZtSjkN45H2o24Gdwbtu4GMjqfaujh0mz8LrFa2sN1NZyq62uTyok6gHpu5A54Oacql9Rwp9GYkI8N/2ROdMscx3zK0/lyYEKghR5eSCvLKMHn5u9Xtd0i4vLlljd/7Xs7UfZ/IleIzt/EwXONxA555zR4f06zlsZlTR44rtJzMy3BCNcZYFdyLnsFx2yRW2+l6THJZtaT3Wl3m8OI3usEfxEEN1HbBHQe1QqjeqZpKnFe60eQvJcyQTaPquiRRzbCkokjYzo+d2epwQM4wOlYF1YS6Xctqek3RS3Zgxt/vI4x0cHhh1PI4rs/iKl5/bv8AwkFpqTSPJKYy4UK8bqCrBscDOK4bVrt7+aG1jkVHb5H3A4P4DvxXVFpo45JpnsXwy8Qmw8NjSbqKe6si4e3uR80ckjfeHHKjnvxzXTXM0jBdke6LOMhwrIPYDt+Vcf4If7KqaTaX0zXUUYAa5iBhKf7GPyPPJrU8S339mW6JHcPPPLgRhY8BznncQOAK5pyTfkdMYsua7o8GueH7i4s9TaC5WMgQrKoyeAcce/Ss/wALaZcWctpD4omlkhhwqSRynjcemB1xx1zXP6bp6rrb63LaqbtCN+Zi0TnAAcbT+OSOtdBNrX79ra6u48qnnRJGp3FRyQfwz70lqx3srHsMPlWkccNzf+eJGOzzB82PTPfFWJLf5NsGUbtIg5OMfh7c1454invvFmlteaHrM1nZLIskIGVmjbHClSuBk4JyehrvfBWt2jWNpp82qGe4lhLBpHHmbgcEH1GenFdEZq9jldOSVy3BaRx629zKsjuiFSiSEhlJJORjrz06cVk+IfCttcX76nG8S3flhbefy/LePnjO371bsd3Zy6lNcx+cLmNNsiBSBIuPvDj5vwqaZftWmuyK6MV+QMx3A9ex9KhxTViuaUXcx9J0PUI7d4b68ieIqHBXO5ZCCNw6evTmqOq+FVfUTKIWuI5VZZoWciOQbcYxzt+orU0JtSsRIjo89vJgbACXQ45OO/SretabNqlvFJZajdW8kYIG0DGT/ezyMVPs4SjZopycZbnL6b8PvDNnemSK3dSY+UaXIDZ5YZPXp19/WtH/AIR4f8/kn/fIpdUvILUw/wBtZS3hwpm5VVk7Bj2B9/Wr39p6R/0y/Sohh6K+yinUqdHc+SdI8dX2jaLpdroKmXULTUDeXSKvLpjaIz67gx49q0PG2kmG1vL638P32m2V7dNeQwNbPCGZh94gjnaCcD3NdJ4f8B+KLPxFaX86aaLa1dZ5YIW3s5U/cwMcNzz2/KvTfEXjzw1ZeE9RtvEEMlzHHGGitpgRKxPAXnJDjruGQQDUe0pc/Knqx8tRwvbQ+YJPE0Frpcdra6e+i38Lb45og01rcPjG90OdrEfxLj3BrotE1bxxp3gC4sNlvaR3FxHcTzNeDzLSLBUja3A6ggZzgYxXWRfBYX+m3Gt3GsR2T+X58UKIZdoxkFmyMcema8l17StatSkOuDUShYyJHdBl8xu7sW++fTsKdozdov1HGTiveXoel+DvF2peG/8AhKNI1rWbm+vJh9str0JkmRCroVUcBgM5A6irF14qutR1MWcE0lt4n823vtO02CHzUjkVm85WKgBFkVt2DyAME1yvh2/t3+Hd/wCG/KlaZtSju0kDnzAVQ4IY8jsPattvhZ4mh1Cx/tbUJdOsLtNy6npb+fM3H3CwIJY+/GAeuKnlXxSexfN0ityjrlp4j8H3Fzrf2/SbK+1J5lfT4rjfNJ5vLDauTwSCD22+9ZWq+MdeMi6hpmpavppu4wmo6e8263nlH8aqc4DcE9OfrXX+IPh9ZeFdMm1LR9dF+1uU+0G6t2juQrMAWDEkNy3TitC48ArqOv6Yltfxy+ZuFw86BDCVGdwUH5ge2Oh+vGynSvzX1Mnz2skYXiq30HU9Rm16zSGOO72TXMR+VYpGQbwgGOQ279cU6OLTL0rDcaxZ6eksJzcSxsVBXoGxjB9c4/Wuz+I3w50fRfCMutaffXwuIyg8qTa4m5+bAAG3jLd+Aa880XQf7WvI5l1KGOENujmRkK3D5ztXPHQdwea2jUgo3M1TlKWh6F4dT+0buysbF7ZxHD5seoQW21HnHylgrHBbg545qrrcM8a3GrLcf2jNC5kQzWpWRCB8zRx9G5GOMVfuta03R7u1u4L5rZMNHLb3EwePeFPzKSAAe+M88jnFZdv4hRrO5jjuvJWcho/3OCjHghQDwAC3OP515k5Xd7nq048qskYq6zqHiO4X7bDeiJivmWg+VZQDu3ov8LdD6gggVrv46SC/tdPutVS9tUh8kxxwMJYkyQSzA4z06jtVHTNNtLVRfS6xdyyOXjRhEeVXjbuzgjLZGPyq1pxsbXSdRm0uIRCRlAKxb2MY+8STzj7vU9alNp+pq0mjvfB2vR3/AIek2XEEeownyYVuowGmUHlACcsCMY6HJp1zcT+bCInh011ulK29x8pKnnBZRgLn5gR06GuT0W4XUUaCa0hubuSIokdqUVWjBDMWJOQ/y5yD6V0MNnfLZSS6fFp90LVc7dRcO8Kr0XoOD6gkda2k5SiuVGCiot3Ga/H4g1I3l2urpZbSEia3txvUhhyXHDAEZzn2479PCumazFY/2lY5keJA1zJGHGVIGeedpyRz0JHHesNnk1S/t4VktbT7S0bC1uZmClg4cgBWIbdjt1HX0rR1bV7eyurnUpLW5ljZpE2QMqRw/NjczE55I7U05akSS2RyPxY+32cEU3h7UXm00TGMxWsKGTzlBDEhQSwC9c+n0ryTxVo+jWWgRa1oPj6xvL/zV3WojCyIT6Luycd+BXq/jXXI9DSS60W9imsQYpJGQ4SLev3vMAwwCvk49Oa8osrTwz4v16a4juo4b6e5jVisQBKs+Ce2GC4OK0dSKjeWkV+Ji6bv7ru2X7aa2ufh7DqN9PqBnjuAn2u2nEQEg/gEY45Bzzkmt/w74m1LR0itY/OnsL2f95JfXCvPAqrlyoUDjHTkc5rO8Za74Y8MXOt+DtEiZbDYrWtwxaQTTsoUqGxwQ4HOcdeRisbw1ewwXK2FzYzJPHCy3s80JxGz4G4E87S3foOK5K1SUGpr4ex0UYxnFqW51o1/TbvUj9jlnRcMhjbIDRHoV3MAc9vQAZpum+MbbwzrKfa7NYg7eZBcOm8Myj7rEZILZ54x0xXJz+G9XNvvuIotStxvltl+1DcEU/Pgbd3A9+QK63wTreg6lpFvb3EUEXkTGNhJGApUZwVbHIx2+tVDEa6/gE8PpodfbeMI7+3WG8ewmsb11YmzKs8IzwpzgYyRyfT8a6+30nRLH7Pr1pOlvqMb8y5UtI38SsM8cHGOlc7ceG9C0yY3dto9uj3YKiRxkMe4456U21kTS4Vgjs3gss/cMZcEeoz0xXYnc5Ldj1fWVun0+O9ijjV2jCrv6/MOBwfemeG9RsLx5Y7dZoLpPmmjdCCDzn88fjXjU+vavo6R3NxczJbI22FmmLeWgP8AEo6f/WrX8N/GTQLfVmTULpp4XC4lyG8ls8n1x07VqpXkYuDUT0HU7y8sbtM2N9eLG4MSwMqgqQCN24/UVn6T4sv7i/uPM0u60yIvmKW5beJFHUbQfl9vatJPF2j61YrfabK8kT5XcEIDfgf51xWutNJqTs2oRmKYbFMrbXXaMhF/8eJPccdqmb5XoOEeZe8jrPEtxpa29ydQvsm4KqVSBnViOh2juMjPIFc9/Z1n/wBDFF/36H+Ncm/jO9+1xaZBEDPDjzJJeO38PPIx3rd+0Xf/ADzX8kqZNSeqLjFrZmbreuQpb/8AFN6lDJDegIZk4mEue6noNv4/TFa0kuk6poNsdTlsZZpIzA0z7pPM4O8MqjaOARz6GoPhB4Jt/DuoXM2pate6lqV7YgMbqNdsRyDxx8h5x79+ldBBDbw3t5p9xFbJAFeEn5dkkLLkkAcDDnBHXvXlTh9pu51Rkr2scsdMs7LQ3m8LX95bvIy/YT9tZoptrcRfvM7Nw4HoSKteIbDR7vTrfTPGWnyQRyFbiG3uLlkdiByVbHbOCAa4+317UrKZNNn0CfzLK5+0xQzAgA4G1htPIGB61674Y8TWXi7TVM2nwr5RHnRu2dkgPVVI6Y5zWdGLn7zfvGlV8llb3TL8BW3gPQ7S50nQ9NleR1ZrlvLMpCnjBlI2gdRjOa5SDwX4xure60G+1jT4fDc16Z47W2kf7ZZIG3II5DjHYH0BNd5rU2o2uizf2bbxz3kQeQxqOAeSWx1Y57dT0p2k6lE3hiwYafqUctxHgCa0eMI7dXcsAOpzjvXZ7SUnZ9Ecjgkrrqzz/wAafDKPX7Oyi0m6lSOzuM3ZuL2QyyrGMBFzuHJ53EHoMZrlvitF4s8NwaRZ2NlPd3t9I32O4dFMsUi4IKCMkORnuqj8M16N4Z0zxF5s0M3iGG7trcbIJZLeOCaV+6SPtZSR2Ixkdu9UGtRpnjhNY1m1vbYRwGytWkhYq8rNuJRRnPyjGQADg8VKmo25ldfgXZt6PU4zRtOvfF2lXA+IetX76/GWijRoRDFa5Hy/u1O1i2MnOM9q47w5qVnocsnhvVNItdUFpfFVTcmx3OSHUNxtxgnJHXpxXovxchTWY7PxNa3174e06zKQXN5FAPMkhkbkyR9VUdiwPLHgVm/ES0+Gun+D7KTSNX057syCWKVLj7RNdTHrvC5LBhwegGe1bXlNXdmKElF22NXXtLkn0W0FnbQ/aM5uI2WJRE20bfnGQAeed2a4/wANw+ILHUXvktktrvTgZkga8CpPGMZGW/iPYgEHJqXTEaawRdL0mO1M2x7aO7vJJFyCMggZB45AfoBgV01/pNvPDNDezWl20ksREqoojjwcEhRyOuOuAee9Qopy5l0OzmahymUt9ppkkuNSujbXob7RHCVby1kIxtBOVzjBz6nsKoWtpdR309rrEe+O+OxfLk+43UsQOxIAOAcbRUV7qMkCyWrWd7faZDIwVok/fIFJEi4Awy+vIwKw5bpry5MOjR3tjbMdjRlwkuGX0PAJGehHXrQ+Zv3mCS6HUW3hk6UDdNBLp0wuEC7Ocnr908E8ZI75rU8T22p6hd21tDoE0FvcXcYurwTbHlXAYAouB8ueVOR83U81Q8Mah4g166gtdQtU1iwtFW3a4kJjl+4QomGM7h03e/U5rptX8N3zWmoXkuu3N8Psu1YkjaNrSTA2KVB+ZQc8cninFSUtxSkrHAxS+GvB/iPUDJZ2fmLI0UqXG8s0Y+YNHg43E8ADgcdK7vUta8M2tlFqGiyajdm8RnkFvC00chOGCFicK3P3V61yTeGtL1IzS67ayyTRQxZNxIVYjjkx/wB8E9DjpU8rWvhrSb/RLO31JVuFWVpYmxGkgLBXjBB56EgDBx1BNW7N8pLvuVPEfiS51AW/hybRtL022az+0XUyrgMQfnAUjJBGFIOMHd14qt4m0/S9W0DTda8N2VnYm3gffDcAxEqo42EdRnjOccgjHIrkl03SfFcN3a3/AIptrC4kiWS38z5EuiC3y4zkN/eyR16V0nhvSLq/0Y+A9e+26J9oAaS6dR50yD5gVPZTjjsBmscTaMo3f9dwo3aegvhfT49NvrHQD4i8Py310730OnsrNEqn70LSerEkjg8rmq0EfiRr5Ybw291fGKUC0gkDJc2xHzJzg7l5BHX0zVK78PaD4Dt/JuraS6vGId5HbzWuIiSFkTH93ocY78ZxWBBZWMhsYP7RvTF5rSqskjeZEp9Nozx/dzzmsaiTu/0N4N9T1GHSdU1DSdIk0vw7CjwrI0UYmAuR8vIwrFmGAcjPcfLVWPR38Q6Hax6b4fvtHl3IA1vIsiyKCA67D14PcZFbPh9dW0zVNOXT7bR7y4th5qaklwLdraMY3JMp5AYdMqeR14qS20LxH4q8Oy31vp9xpd++ryXVu0LqFeFhll3EgAEgEE4x+lci5uVSWjNW1zW6GCdW8aSavFottdGCxikFu8lwpMrkd8NkA47KOcV1Fzq1t4VQQ6hHqCLPISmoG58wSDgEHPAOP4c8cVqal/ZtncxWXiWxlt9U8jMN2x3qAvHJDkFhn269qbf6zptzbIdQhudX0pIVQFbMSrI3QbcZG/8A2s4Ga3o4mdmpuzMatCLs4LQ5DUbyLWri4jms7hWlQG3DsPNcFc7iBwRj+XSuJsPDcM2qTQx7xIh+VdwWVm6HGeD75rq9NsdLhRbvULiaCcOxtZt+XghByqZ+7wTgkjvVXTPEGiv4jm1TVbi3kvmgDPBAu7ySfuqW6tIe59gKIYucn5DeGjFFm3m8Q+FZo10251C8kMYUWtyqNEMcnCjBXgnBB59DXoDW9nrtnH9pA8okNtQg7WHb0znrXIWGt+OPEEKkzaXC29mhAXdJgcdD91hj9a3fCbR6HDe2lxHMoV/O3FCDIzdcDsSe1elCXNscEotbl7WbdLOzd7a1zMoAieJQXyenB9znP1rm/J1z/oK65/45/wDE10WoajMusK0mikIi7luWfdtbbnAUHJPapf8AhKLT/n4/8lW/+Kq2n0ITXU7s6RfwB7qDVY5mOV8u9j3ENyV+ZcHrx06YqxdWqw6fDfatBaTyW8eGCQEpHuI37Ryxxjr7Vw/iPWdWuESzumlgtIow7atbEktInKDGPvHHbK9j1qrp+teOtLjgv9W8SaJMLiTy4EktsOisQeMMFJwOCR1NcTlDWxpyS01NXxHJatq9hJpGkxa3dLm4uo1YqEjIwiBz8oc5J/DntV6ytToEhvtN0XUFtL2IyNatPG7Rz8Hbx0yMDOSOO1ZPinUtVvDZW2kTLFfGVbuW5Y5jAB+SIMMBi7A59vqK0tR1bV9W0F4LPRrzTtSMi5khkV4onzy+DyAOe3oKxjKMW5Lc2lFtJdDK8YWvjqztFvtL02GcTTLeXMFi7ea0gYHyi3dOucDmrng7Vtdl0h9a1u3utJR5G2R3SjyWXONjYJwwII565yPStCDxdqdnFCviO0mjuQ6RM9pYymEg/wATPyD04xyCcVY0/wAVadJe6jozSaZNpauktw0kobG5v3gKkdsEnPI3DirXLH7RD52vhOT1e78ULqR8ReEVB0qRSs8MkTSRTNx8rAfMmOzYAII7Vf0HxtqFtqMdx4gtYbRLhI7e2toSxWNup2923E4OAAAoxnJraun0l/G8Wn+E9aksr2XT2uglrIjQTqCAkZU5XOCT6gY9a56W3Sz1e3mnjimtXkJDNFiW0kZvn57c9f6VlOUqPXT+v68i48tXodHo2tSNrFzpms2N2lzJKwTFvujuFJOBnp26H2rI1DT9C8USzaDeeE5NKtIZnsgZLZI2Vz8wlj2dBnHINaWjXNrrjX0zTC4t/N8+1KLsaLaxGc9Sc5PPqOKhlm8W6h4lkb+x7S209IVB1Ce6UiaQZHmRxJlsEY+9t5BropNuDSfX8DKdlLY+ctRh1Pw14rubcwSxyW1z5AY4bLBsCTJycDHp3zWrrXji5u75rHw/pobXYpAsk8ClbePjLZRuSxY8L+JrY8WaaNb8UeINNu9bjuZXnQG4ghKi1U8lSMn97tGM5IUYOOTVLQ9Ns/C6Rvoptbe88xgrXTlt0YGTnGCc5HORmtU4RSvqbR55rTQo6Zpc3hvWI9T8UXN1qzMvmT29vKxOTgbcggAYOePQ13HiHwtp82mR3PhdtQt7Se5jU2soWX5yeG+fcVI553Dgd66zRpYm0WbUbjSo4VFoskTrEArsASuXySOSeo/Hms3wAgvtNvPtVmghJEzCG9wvmEkY2qo5zkZz2rTnk5aNMSpxSu9DKtx4r0uKM22l211Ja5MhiHkySHdgM+Sdw7YHGcZrcl8ZWWpeLNNsLeK6W4eA/b7ZG2OQU3ITuAJIGGz2x05ra0jV77+0ILS308NbLFiGUsAAM/dck5zn0B4xVS80nSfH+nzC6sIrXVLDdbyKDmWFySMEjDDjP3TwDnpU06itYmpBrUo6tp/2q9kupI0kEuJhLAgHmbyfmaRTlvu9MAEMOlcd4ruBa6bLc6jGUaG73SQzOUZYkUgBWX7xJ+8CMn5RnvXQXfh/XbDULa3t3u9VsLZyzxyXbxTKOQoSVCN646qwPQZNcr4+s7NrGyuIdE1C50OdjE8F7Kq3NpcLkldzHcy47gkcjk1rdK8kjN3dosy4/B+naNoF34p0NrfV7eFk82e4tiJLRWGThDznOBkc8j3rf1HVdX/4RzT9a1bTjqr6jbx3VrNb9bN94Cpnj5GAwffPFZ1l4gmsZbwal4jjm06ewiKs4y+4N8ise5BwMjr3ro9J0fxy2ty6Lpd/YSaVdWoUSXEuFW3zvjkCAHB3MRxXlTl7WV3rc7oL2S0sM1fQZL3Sv+ElkuJZJYLT7OltPZ4EbsQGVWyDljt/p1rznxFNY6b4hu9B03SZVu7i3VFRQYnikGTjDdeMMfwr1O38UxaumoeDZdZ1P7RbKLcs1sjxtJuw5QJ99QATnIxxxxVX4i2M8Gs20k+rQSrDbxQi6v4x99iQhDgfMQAf05rO/LJrf/M0jd2Me4TUrzw3dt5NtrttDEltNc42vGpH8QLZUITg4z196ZpayaTpFzpj6Dp2nXKsrecmqSNKYy2DLHjA4weOMHgjFKUVrqOxsNYXTfNDRXbCMmOeUEEEnpzjnPPTtWFLczMlxaeIPCFrrjLcGLzI7xQ5TJwwAOUBYsckc5rJXa2/r5s10Whp65PBqF/MNP0iLUYbQ7r6CVlYR/KuSpbgsR79RTte1/S7fSIkE1/osKFllhtPncRjIGQd2PqOgrPv7iXU7RNB09Vt7WwU+ZbQzASyrgjl/YjHqc9q47UZdKi1L+1FsdXlMiGP7LKjqXPRih6E+3ORmnTheVhSleJ1el3sREuoW9pJqFotuzWCagQoJwMuV/i6Lg46k1nXdhCNSjttLhghvIke7lcbQpkI9OpJzxg4Fdp8JZrOPUbazibTLyGVHeRLmNTcSSRqWiiR24iywCnjHPrXSeGvDqzNcX8vge1g1O4nt4rvSJ9VXNnakNvuM/eB4UBCflzk8Guujh3UjeD+WpyVcQqcrSR5ZpyzzavPdXc08EiBZPskLAxg/wATt7cjpXTXGr3Nzq0ljcTygxRgtI0u0kdtgGCTjv8ArXVah4L8O22mXWiaHKl7q9xplzeWmpyXmDKRdCNISg+UqUxz1qZPCPh2bx7Yz6XBb69brZPbrLFepMltdwuis8gVwxVgwbaDlfTiuzD4epT00sclXE05q+pleFo7CzgN9LeLc3RLKkkkpcoDwRgn5Rjr64q9/aegf89rP/v2KTxVaabDqX9n3EkK3DWUT3S2blkkc7tx3Ag44GOn0rmf7L0H/qH/APfJ/wAa7Iq3QwdpK9zt/hJe3Gq+J5dXg823tru3NvFbzXb3BR4eWO5+QDuwAPSrXxE8NaKZrS+vJb/7TOx8jynwsTddwGeM0UV5N+amrnb8NXQ77Q9JsZfAlnbpCrWN1brnzfmmywxvLf3885zUelxxwosKPNKVj2Cadg0hQcfMcDc3FFFd9OK5Ezhk3ztHNTapbf2VLeWscsenCA3TRNhnfP3QewAPYGrCappNxpen6oNMjkuL0/uWeFVZWccknnHTtntRRXnTSu0dsehV0fxZGfG2q+HH0+N7VIlwwwjfaFX5zx0UqVweoI96j8SeHGSSHUF1vUDcNcLMwk2urRANmI/UAfMcngc0UUSSbafmO/K1brYtxavbRG9mtdOgRogsdw20AupzkLj7vTpWP4l8UzeDrWSKKSaeW/VZLF9ij7PF/Eh9SMHHrnnFFFKm7zV+n/BG0tV/XQ4aHQrf/hHbfVdNUWs9xO8VzLvYu8rSfM/vkkdazbqOfQ3u5EFtM8MUfnySRgmSOTcQoHbGSfrj0oorqmtG/M1p7JGnB4xdUj0H+z023bnyp0lZDtHO1k5GBjAwa6Sz8RXWg2oWGKN0nuROwyQxQDLKW5/DiiisnJxqOxooJwVzR1vXh4dv3Cafa2+3dclYVL7s8gZYjGeM4HbFVdF1ceItUh1RIP7PnluFtzJCRvSRujKSOnByKKKdRtVFFbE04r2bl1sdNFqFwbm6uluZ8QwD7Wh27Zm/vAY4PI71y2v+DbzxIQt9d2zWaMzW0axlGhGzjaRyDxyc+1FFaynLmtcyUY8l7HiXjTwzb+D9WtZJki1GMTvKRKWPmAjmMjOFH+0Pyq/DJrGoRaX4kg1GSzzbyCy8t2LxImNqsOhHI/KiijExWkupFF7o7P4ceJLPxLrujjxPDdya7Fb7odRtGCEdDtKngjkc4zxXa+NbTSbN0t9Sim1CKO6+1v5mDuGHYKATgAcfTnFFFefOEeRu3U6YyftFHpY8n0XUbTxFd6pD4XWTQgi7rlDEHilDk7RtLHp65rn7NrrT7KSOC+mllim+YuMCR9wQZPUjngdhRRUxd5uL20Nl8KZ07TXmn6atrerbXT2xe6DLuQ7O4yOSefpVKPX7XyAkH20vFIXtvOZWCZGdp79c80UVk1uyorYNFktrHSL/AMRWlmDeatcLaS+ZKSFdmCgjjpk/XgV0Nh4ffXtAvb+1vPKknIMsUseV+QEHDDnnr07CiitZN6fMyen4HGarpmoakhe11IRzQOPLaSPO1QeRx1yR/KsvU01XTtfttMtpbSOXVxueTYSsR4GQBjcfrRRWuDk5b9LixEUldGXq+hwrq9vZfaLhGlaOGW4SQiR33fOx9cg8V13/AAr3wj/zy1D/AMCKKKqdeokveZgqcdXY/9k=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data:image/jpg;base64,%20/9j/4AAQSkZJRgABAQEAYABgAAD/2wBDAAUDBAQEAwUEBAQFBQUGBwwIBwcHBw8LCwkMEQ8SEhEPERETFhwXExQaFRERGCEYGh0dHx8fExciJCIeJBweHx7/2wBDAQUFBQcGBw4ICA4eFBEUHh4eHh4eHh4eHh4eHh4eHh4eHh4eHh4eHh4eHh4eHh4eHh4eHh4eHh4eHh4eHh4eHh7/wAARCACmAPk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9Wtvtlw0LbkSzwsURlO2625IIcHAG4sCOAAOlNY2trHJLqFvaMZpz5To4cB+N6AKvDcdm4GKrPc209tFp7PbzQyRjChoslwrMEmjcg+hOWzkiq9tM1qEupNL1R5VG8wRlXQybeWiEZCAHIJPJ+UdOtfHSgr8x9SpO1jX02Zr8rcQyPJDLKCjCycsqfNn5n9ABgn+7jHSql69vp+/fZXMy7CzvOvlu4LbS+Qe2BhQOgq5b2uvxfa4hdSzysq4jWaOTz2Cjln27VG0/cxkkc1BrkcU9vJ9ogv2LARS36kq+RlRGyqud2RvGFAHH4zKHLF23HGV3rseV3C2Fz4vsUvtHilt50mt4tw5eVvnUkjv8vHOeTW4bbTorZo/tMhR8BFn5K544x3HTIqv8SbG3tLW4vbZRbXmnrBcWcUkocsykEcjH7xth3bhk9B0on+xrq0Ov2MiDTL23Fx5akZYSYbGT0x/SufHYaToxnzP3dP8jWhWXtGu5YuluobVWa6iUrGoIfjPPzAn/PWtKDTWvIo7m3jvIUjKIEt7kOd+M8evqM/n6c8bXS2tDONs1jsYLzuK856k8elbPg021nfQxi0S3hwF8xgpG0ngkHBBH45/OvKaSuzu1NJLG7ttQZZon4jO7zI8SIfX34/AZ/GrFn4ttrCe2tJ7gTZfCK8imSNvT3/HitDUdP8AN064vp9bXbb5lPIfa3I5GeATgfpXA+Jo9DguG+zXT6nMyK8r2yqVX5c4L8MSOu3sKinTdTV7A5Kx65oOvaZrbeZYrb211hzKowXKqOCewIOR35rlviVYwwWEVzam7uNQEwLvBHlCvOXbHG4HoCM8+lcno0dhbPFfLqEs0McYzDIPLnO7lT7gc9K9C1qSeHQLa9sdRuEyIuINrySgdRgj74bBz6AitpL30ooy+F3PKdH8Q6tpttKIIr8QySLK3nhACSdpOAAyEHAHbNeteHvGtjfWgtZIbi8uQqeZF5ZUsCfvehIPXHPSvP7HWIr7VJm820+0uS0K3EHl7wzDcMAcnvjPryKIJLu/1NbbTNVs9PZz5t3CcbpXz/CDyfQZ9+auolNO6sVZX11O68Z6dNb2lze6XI7QORJKiKzFWHXAPQ469R37V0HgHVLhtKWzmEtqWG6KYDekr9Mg9ucZFeb23jTVbWxl0vWI2DxTH/TH+bYTzg/3RXZeBtRkvFMFxfQNcAszxrg7BuyG9jjBzjGDXLyThNaWHLWnZnVa832jQJ5rmWSASQlWKZGAevKg4HcHHrXLW/g+08T+IvEF9FqctjfWMlvDxLtRkaAE7h3wen40/wCJN5qUHh20jt5kjkubxI5gj4JjLEgAA9Mj361f0DT55D4x1OziSeaLVIYVjaUrG6LDFu3YB6biR7ivoMtjzUqnMr6I8jES5ZqzsdH8O/Cdg2nPFrk8GpakkoxdQjyMIAAqjYR2H455rX8T6AttMdQWeUQKRtQZO1vfkZHFcDaeOLCx+0RQWwXU43wJBMjRue3JII6YPHeuz0vxNrs2l29/Nb6fcLNIVWGCYMQT0BbpgDkmu6M6FSnyPfy/U5ZwqwnzdCn4U1TV726ktbKD7PJaMRdy+VuhlGeCj5x0HTOR0rJ8ceHPEFzayapYpjVGYy/Z3u90B9Gx/nmp/GlxdTaaLu21KX+0mLJFb+a8NskoIO3p1xxnHqa5SbxR46nS60ydNG1JEs5RK7zJHLaTD5WQKP8AWdTt6ZxziorVKcYcknc2o0puXtIh4z8U7dN0+01Kxu5rq6hEL3FtMAQA3zlj25HH4ntXD61b+HZ9f0q409bk2kMTR3WnwNIu6JiT5nmA8vu498fhXTaZJIuqW+l6cYE1EacjRR620anh924KgJB5YEHHWsZvGU1vqN1o2ueHLWTy7c2xtbNl/wBFUsQoJ+pBBU8Y75rxnzyXM35HsxUYaRXn2LA0fw3p9jrWreGta1WfTWt44UeK5LNDK3ylSP4iCQMHpnnpVTwve6frN+bPxBaSRyaPZulpdTsE+0OcMrsFOCy7eh9eR0qxr+oaVpo0nTori+Gla2rTS6daWOJt45YrIegyc5xnrz3rU8LJoMEVxf6To0tvb3lsbWFL0gXCuWIkK5G0sRjGSCcULRqT0v5f1f06A22mtznIZfGXheaez1iHTNX0bT2S4i353y+avMCL3OCBkjqBWqbhrTxFpD6DC0huRLO1vLICLeLONgfqQS3AOf4qivJLdbe903UIdS0rUbh1ubRtUTzJZLeJSMiTorPyPl6ZHHFZ2t6X4Va50ltPJS/ng8xEkuXKyjftAQtnlMNyPx65olyJ6q1l+u/69gjd263LV1a6h/bF3a63o6WU17bPaaQY5DIEBc/OoHdQ/wBccVieHNQ8QaFNrQ1xbHXHscLb2KsFMm1yEkiGDk7h3GRj04rsr3TPDy29ysPiDU7TWIYs2U0rBLdpD8olKlTkjoQvB2jvzWVc67af8JFa3OgR3cmqWUX2bVVsLUTWs7ABg4U4G5gSCOOevNVFLdWez9Pn0T/HuTd7f8MNtZ5PFNjpmj+II7W1mtjKRPGqlihXKxuuQwAPqB04PNcru17/AJ/7n/vhf8a3bizitp5L7V/DFwlpqEhmku5iRJbxZJ8pkHIx3AJAGBVn7V8Ff+hWt/8Avwf8am0G2p/lc1Tkl+7RZ1S3ubiRYdKktdXkgkMcUhlNyxkbDOW4JUqASTwRx1xUWn7VtL/7T/aF15SJDt348wE7R5YfjYG2g5Iyo96wtRbTdUljuj9qtTcKrfaAVEpUNyqou3cQ2MqcY/Q6kctrq2oT6lLp9pcT7TE6XDtJcBAcDklSWIJYbS3YcYr0mra9Weauxe0y3m0vUG1WK086O4ZYktbxPISGfA3mMoSGOcjqMngHpVvVdb0myksptR1A2gjij2T3DMJGjbo4A5BByvzgkZ6mqVvqEiwm1+1BYXkKGeCQWzQoMlHROroMjjIOcj5gazJ4FiWFbgPdyQTC3urie0OZXznzCeBtYt0c5BANVF2RLV5amR4huI9Qilhe0tTa3d0JIpVlYPCw6E57sTuz15xWJ4Y2S6TdeGZFW4utEb7RaiSHDzWjnMiDdzlGP5EV0/itYNRZ5I5I3fzzsS3ZkN45ZM5ZxxyCBtweOOK4HxDdXGh69Yaxpksbz2Du/lmct5y8eYhJ67lyMfSt6aU06cnv/SM5vltOPQ9K8PQw3lnLHZyTxybw5UoCABw248gjNS6jaQ6fHJcSMEmg5bccFmzx9cZ4rEvPEi2LWepWhWXRtRQSwyrw6qO2B3U8EY9ciujv5I9Z0+1vbWKOeN7UugZArlA53Eqe44II645FfN1sNUp1Pe2PVpVoyjoLZanG3hWRRarfzXDwrNEnzfKc4mwBkY4POOetWZ/B8enXqCGRTb37qZnES/u87scAYGMDJ5GTzxWBZ6x9jvl/4kvlSPIsMjoVQyKrDIwT/EMc4zwDXodr4qhf/RpRc2ksLpG4uo1YNKQPlBHIYfqM560NOKsloKTd7nnM/hnyNSSC5jdp4EURuzgpgtyuweobPFejNpVtNpUenWm4xwqZA1rIEcBl4G3nIJBB9MVzV98QPDaX9xp08rXcUeHkS3R32bTjjqPc0WviWw1AP9k/dR3Py+SJzu6YO5AMgEfMMdjmjlq2vJA5LRIk1jwXrD30q/2a13YRIZLV1kHmo2Cx3KSd45z781w99Y2FheRXFzJa200YBjeOXc0rf8BGSCOo7e3WukuviRp+l6Ha2sc9zc3MU+XWN2z5QHzENxkrhcZ9e9cmLdpLhJbBrK2hnlkliDAtPEqjOWIB2k45P/1q3pwmleWlxX1dzpLvxl4eujE2uWN3FPI48u2wCmD98kAAhRkEE88c11XhyfT11e+j8K3FrMPKVsPAwKjoWyv3uP515Fodg76nL4iu44bxCkgc6m/lQuCvRGYgkjP6VzWgfEe/0Gaey8K3HkbjuN44zIGzx5aHIwOR83XPQV0wy51f4e637I5qmLjT+I9W+J3iJrXxo0GjWVveeKHXba2UEnmQWvf7TOeinnO0/wAq9T+BnhG/0rQHOqeLP7auru485/Ify18x8GQtzuY547DAHFfOvgvxVY6NY3lva+GdR1XULyTdJ9nQ/aJ5DkktJg5HOcAdhWhdax42P2e50+wbw7HcMHjW8kMkgTbkMSACATnHHr6V7mHoKEeWMdO/dnk1anM9XqfVnjW68CaTYXN74mTT4YbJPMLNGPMUZH935sk4GMZNeVxfGPw/rF1DY+CtLvIPO+VriW5jgiiToXKct39s815P4ls9RiGneJ9R1y/klinRmtkQSxuw53fNgc4Pbvium0rWvB9zq7a74X0WwmunO+8s720eMB8/NIhVcbueVwOvB7Vni+dPljHV9e3r/wAObYWNO3NOWi6f8A6bxB4pvbue61O5O3T1ulGnXQDTobhDhgDjBJAKjPr1rlrTUtJi8VtqOo6VDYXCzG6F/MpnuXyPvPECV2AnsOCB0rpNHtbl/D9zd2erXNnDZGVbOz8hClhKjFikkW3LfJnBPP0zV7Um0zV7G58O3+iadb6tcQpLFqyRgwO7DCyrIvzI3HQfQ15ErKbUpadWelCXue7E5bxD4i8TWqalrNppGlW8iNG1nMbPyvtErcApIwOGYdUOM4611GmW+r6tpz38wgh1q4hVriRLAG2aUrtMcigEhhgjf39K3T4UvLW7tFaPTybPSx5yE+dbXXzbmYq/O/j5cetUtPu9K1jyH0/WLu+W4jdrKKzY2swk5JLHJyAAeSOMeprCp8Cjazv56+RpB3bkjDgTx2+iHwbey6fBczz7NPnkJLwsvJfHQqBx15Brnb2w8c6XCLfU76K4sIp9/wBqjjRrdyhyCyr8xJIOB6jrxXa/29pFzoUdlZ+IbmOzkk5W/gcz2rg/MyONpKjkHqee/SqOo366Ppeqm31ybSpBcwtZiKASWuwEM8icZ8s4JJBAyaTaceVrTp5GkXKLbRm6wvjHxBoiarZ2UkUtjcqtg08YVriKTAJWPJ24JznPIpsMUkfieSLxNexTXJijsxGoXMBYHy5o8dDknjtVtGezsJ7yHxHqOrWQUXc4tYdhtWZsKyBvvISxGBnAFX7nwzpcvie5uc6w19Li8syLQsxGAhAcnDLvOemVHtSSlKLUdNv8ynOMH7z01+RzVz4Il1LT5rJv+KhvbWaEG0kie1nt1LbnIbdtYMPU88Vtx+D9Uj1C7XRdGutNju5RcLGB+6gAAzgDuSM9+9dvovgOPT7fyl1XV3k8pW8q4l3AMeq574IIC9MEV0+lW1taxRWkd1IhXKrum3MCeB16iipGUlyPSPk/0OX61b3o6sxNL8OxzWPma6trdNJB5aSPkts4+Vh7Mcd6sf8ACLaN/wBAvTv+/h/wrUjaRYZLP7UsLPkoDGSpGOeeep96T+zpf71n/wB8JWOqSjFbGTk222z53v8ARJdNksLW4s557G+uG82KaTzXTHV1ZR1ZdxPtS+E7yw0eG5Xw5Dql9OkhgYvEojG4kgfOMnaDyeSB6VNZa4t3F9kN7NaxJB9rvr14xL9nmcBUAB4CjnIHOAawr+TxVFpF1Yw6lYythnl1oN+6YHkrEqjKkLjg/XmvdjGUna5LajHUuarr2pPeNPO0qR27nzmS6WRHhB2qSxAJAYngdCOc4zXSadNHLb2t1515qExXCFLiMGN9p+by8AH5VA5J7EEVyNvcvDp1rdajGZNPl22traC1MpkLHCbs8AdyDV+wtLizv795Es8ny2ght52SKFd+195BBYHnIToF4FFndaE7XFvU/tEQWb2cEUk8giWNmI2/Lnkx8bgM8k454rjdbtRDK8FrHv8AIyIVuIwnLMVxkDqeQM+ma3bu+lkuZ44o9Pe+GFeWKfcsmX6hWw25uBuzkfSsTWla4McFxPYLMFZrmBbn/Vvydpc/hgc4xjvWlNX3JnsU/hjrmg2ouvDHjJpLPQ7ibzYL2PEr6VddNxH8UbcbsDg8+telab4V8X6Vq51LQ77TNa8NvEzLPp1z5yMxXlmCksuRjjA7c8V4lewpeNc3chUMA6SElcOQAOMY4x/WqHnyWGpyyRWLWMz3C+XNaSPC6ADO35W43cHPvXXVoU8TG0tGccZVKMvdeh9C6k02saWLKHVbWCcJ5jpOQZQ44wcgcgc5yf0rlNa+FuqahayX0OstcQRDzlh+1KpLEZ3Mc884Ge/FeeHxf4wWNks/FmozxmMMY5/35QltvlkyKScevNXbvx54w0q9UabrlrdxBBIJxp9vuyxwwwUyBnP164rhhlk6Uv3czreNUlrE6ZfBWLlbGyv0SWLKvHDcg7ZFxx2+9u+Xk8irWi+FfHF1qUd1daVDGgYLM8ibnXGcHKc5wMbgO/Q10/g+D4gXf7/xN4o1HTS0sOY7SC3gZoWVmD71j4+7jnGK2T4XspdRe/8AEeoaprmmiEeYl5q88nlE4xI207CCWAA4BApTpxWkpX+X/BKVSe6X4nI6tbeGJAb7xTq2h2k5KJPbozSzOijO4KBuyT14HTvVDS7XRzrT6X4a01NOlkh3fbPE1wba2IK71Kw/fbcMkZKg88V6dZeG7HTfD7TwaDYWcixy2uoLYhJILi3LbZQVXDMdrbhhgRtHrXmlvpGh+M/E9pYwatBLc6UEsr2a+uZB/aMKE/vY3ZT5YCc7TXRg6FLVyu/Xb7jCvWq7R09DyXxf/wAJRr108+p3c17PFgLDjbHEp6bEGFVfoKzdY8I+INP0iy13UorWztLpP9GkE6ZkCnaThSTkEHOea9C1Gzj+1zIGgkaJmhbymJDqpORnjIPOOmRijU9Js4be1aCOKe0SU/uXiz5R68gexOfwNe1GVtDynG73PSPA91pHw9fSLiHWB4gvvskc8P2GIuArKQTIWYYK+m7kHNXPEvjG91SJ47gWkkMtwGJitfJmRR90MdzBhuYkr2xXnZvppYrdJrwpHaRtFbSDPyp1KnA/I+2K6HUru3stMlvJ3EqFFxFuyHIYbdp9xj6Vjy8t7dTbV7nQanJZyosKbRbeYAnmgHODwCvI74wO1Gh6XajVUax8QaJBrVtlI9Oy6uj9cP8ALgFQGwCAPU1myDwLf+F4vFt1qF20dttW6s7e5QTxylguQhGSVOODkEc5HSux1W7WLTIdQ8O6dBq3iHWJ4bVHmKwxukecFsHLNtbGQTj1ryMVinVfsoLe/wCG56VCgqf7yXQgv77UrKSDxFptiG1LS5ZBNZQzqsc/zDc0zgYd3yAvp+dXbHSfDfjSxmGiQz6Tqot5JL6zTdn7SHDBUycABsgkcYYdK4GTwJ8R9IvV1GHU47mSOXdNbIvmxqzMS24DkhSTgjOMAV3uj2+seG7mT+ybGJ9ajhWZ0+17bfUUdjukCsc+YDuO3pnj0NedKk6as2mm/wCkdqqRm7xumig85vbCAW2tf2ZqO14Whv8AdPcxKQNyoobZ8p3BX5yDmugOqva6foWo2Wm3Vsllchrm9SxCrKgUqybjgge+COOKyvFUP2jxXK0X2TX4LuEXlrczMsNzbS9HgG0ZIwM9jjg5qE6/fvqGl6Va6ZrNrH++S9s5iTDIqKMAb85Uk+uOBXLOMlKyWltLef8AS7G8HzRv+ZpeK00WaLUby+1gajoaWks8cyIGlguJOhTZ3AHI9frXL+HPFti0UOj6tott/YmnL5Fv56h7hUY53sMfKDx3zkZx2q1ouhX0en61aJpNn9tZ5JW0mSORhbOPmKoqfLI3IxkgEkVoeGPCfjC+zY3moWCaaLfZNEjlmfJ4QoVx2BP86dm00l1E6kIbvobtjpljcG01S1jn1PTp4zawSWtyQbbYxKpkchWzyrZAPT0rsrG1sraOytJLKSWVY1/eMwdyAPv7uobk5+tcj4M8Mt4Za7xc+Wr8tawj9zGcjPB5LAA8j1rq7qO4FpDNYxTERgjy0ydox1+hBrPnau1v+hzVZKbSvoaAubxbyBllLQStgM45xt4OMUr39jHcRQ3DKMneGKYVR6/XiszTdReaxNndzQIY/mhLt85652j2H41HdA25DQqhZELFLtSqPntj6jFZe2bjzRe/cnkSdmaUDyW1+GEj3Mb/AMMUW4bP8eeabm0/6BP/AI6/+FY2hahNuEjQPcBDtHlkLsbucMd2Ov41tf23Zf8AP3J+Q/wpQnBq7f36/mEoyT0V/wCvI8As/Dl1qOoM1pMbS2zm5gCBvLaQsXY4OAMgevfFYfn2UE8Vjv5ihMkC+X5dsWZ8bnYAjcduOexqHT/GumzaBcRnVp9Mudxm1Ce1spLgEAbU68KDyTk8fnWhpE899odpDHcw+bNCqtJdKXhmtsbfmx91gCPlP096+glCVOScthKSndR3Ly3PiK60EpdXNposcW/MhUl9q8MYkGBjBwGP1xXOT31lJpUa31vdW0/2ry4oHk8uRo1Q7ScfwktnIPOBV+5uIYr9ZjObMafE1va2szBHdSfmLx7cLwFxnHAHFVBqVjqNjeWl7f6deahfHy7aD7IlxPHGDuZRt2qi8dfTNWop9DNycdCCxvLLTXmhnt/LspQ0qqZAxDYyWMoI7AbQwIB7c1z6a1pMxaEJAJGXagWBGYBhyCwHY8ljknsOK3vE+i6BavZoukW12iqPNWW8WNw20kBY1GOoHUmuPmuo4rJ5n06GHTn3wz7MRuSRwvQ7FzjnHP61tRSkv6/zM6r5SxHZTWcMdm2boODI0bjaqpnqcjpg5Gef5VjxmS3WWwZz/pDBioYZBBxtLHpkHqM1q6fBBd2UMVuUMEmcI6vh1QDqScMc5A68Gsy82yifZ5whdTGyiMkRkDpzyO/Oe1aRdpGb96NyhqOnyQASxnbuHz5cMx3A7FKfT+IZ/Cu18HeEYb+1sNQaFJJ2l8mc39wscUgUBgEI6jAKnPA9eKwNM8PX16lta6bHHNcSI3krIyRpN5a5IU5zu6YzwTXovw48QM3grUrG/wBA/wBHET+XJcSBUuCzriJI2UBmDHB2EHBArSrKXJeJNNLm1PU4LzWLHwnqUCxyzXFnp+xZkQOHA2tE52ttOQzDr/CBjrVxwNVvr/RxA6G+sG3xKgzFhFGzyn+XG8MQVOO9ZHgiz0mx09tPiuLvSRK6z3VvcR5W2iAJ8g45+b1J6gUljfRw6bJr97fWxuLeRhY3kQyGtzIwiiZzyrZDJ8xxg968p73OtaGj4FaaGytrPXrGWJhKqRmWMFkkViscquhwRhdp5HOPWqvibw7NfXek634dE1vJFbXUVuYXiS33sjkB0K5JJLjcM9unFatn4fvLOWHRWF3KPs4laeabDvsfzOVHy7WzgN6g1l3F9baV42TS7Qtps4td7RMPlKYDkhvMGU4UYwDkZqqU6lN7aE1IxmtHqeLa/FpNhBa/Y7fUY78oJJoryPy1dTGhQLkZB3FhnocAimyXsn9hWS3mkQ2OqRRDz5o1fF3vPyMc8DapAyOoPevYNf0yPWNP0pdRit1s9Ta3kuQkmIWnjG3bgEN8wYrlWGOCc1x2rWWlwLfTarJdXGmxW7w6asd2JLi0lhb/AFTqQThN2wHOGAPqK9aniFNLuefKk4y1ObsLJ7yeeFY41JYM5MmwJJjO4HoQRjIq74auNatdYglPh2G6htMm1W6ICGUA/Ntxz1OKo6nJbaFB9rjvoNZtruITQSRRvGcsCpjdWGQVI9PxrqvhZr32rwVqen6jEpumuI5bYiMqvAOcN0HHBHvV1mmkrXuFO6bbexwxs5J/F83iTVvD41i8aUzXNtCPKjfPVeOgH8hXU3HjTUJvEmkalb+DdP8ADj6U5S3CzPhkbgrjlRwScgd66bwgtr4h1xvD5vrW21Dy38tSSRMw7Buzf4VgXtt4gtfEX9tp4UuNW07TZWglikty8TqDh0zjAIOcE9PWuetGnJvq0rWubU5T07M7BvDvjLSdZ1Hxc/ikRQvfJcXFpGu6CeKT+JQeU7Kcdcdak8P+OvA96kazXMdpfurrY3M6+crpnc8GWGAQf6Vwvja81TxD4qig8H3GqQ6fdRxL/Zd1FgxunPlhu8eeaSCPUNX1TRdJ8Q3i2+hw3y+fCkCxRJKh4wep457Y3fjXm1MHVqKLqW26f1fsdsMTTgmo3NLxZqWnaJpFrYrqtgEk1B7mG6swXuLYHLMHwANmfu4Py9ORXYWljdeNNGtNcsJL/TUjVS15OmZr7BBBCcBEG3JwBkfSqGq3miajrtzrOhXGhX9u+2RYZLmRUQxrtll2bdgZsBVJIyQvXNdx4Wn09rWa4isdQgJERLvJ5nlHHGUzgd8kccmsK9NU4Jvd/wBef5gq8pSdtjW0OC6mvJtYju5LlXBDNvwQxUBivGFzggEgdKYdYbT7t5FtT5EuCrbmLsO+QO9axtbMxF4r2UIhBKpKRkAfcO0CqTvbQ6oLn7VLJDOhVhIwfyuB1HT868+acYaPr/THzcz1Q66EN8I7qPdGxHEhbflcdDj/AOtnvVdvOjkkadpFkkQMuw4IzztI9Oh9azrvEN1M0KedE6fvD5wUKM+2R6Y4q9NqNre2UTSTLb3NsozgMoTrhsng8gdK53O7s9/wf9I0UbBbqxNyibUKFC8jy4ZMdOeM8H0PWrmtXEKu9tJv3NF5jyqA204wO+cE+grB1mY2t+96JY3l2iTy5GYiSPGMjGN3erVrNJesmqWLTKioWkhkUnap42HOD6HjNKErXit/0G1dKRWuXsp4RdWfnXMzEpu2Eh8Dt3B7HnvmqP265/59Lb/vw/8AhRpunak9zLHb3S2DqUx8pB8znGMnkYzxV/Z4z/6DsH/fMf8AjWUYSqa2a9F/wTRtR0uvm/8AgHz/AK3JqEXjC4k0+CK+0l7os9vDCsaPJKSAz/7W08E8ZHao/Fd6J7GTSb28ihEkwijKRtC8Nyq4PbucZ+vuKn0/xJY6hYtcQadLHeDg6jaRBiqE4/fhT2xz27irt3q0n2Q6br9ml616Q8b2+WEc+DiVmAAUP6Zz8vvx9ZGWyfQ42mrtHLX6rZz3Nnr2nav4jhtQFiKlLeNhjrJIMuwHTqKamm/YkjOgaXD/AGtG480xynIhfkMjMRlQCQVOeme9bukalJowZtY0u3ZGtjDf+dgbhK3yx5Jxk4J/Ac9K0IPDWrR+Gnv9H0+9mjjbi1vDGxK4OGjYHoQcEHkepqnU2v8A8OT7NO5yK6JrV5fXV5e6CkU1vhvtiSrIWjJII4zwFHXHBAqGa0mXzjDoqXguJCrMygv5J+ZWUE7CvI5OOtdVoscfhvRU1C6lj0zUp2mk0+W5uC4OMbkcZKnrgdeD9awNreI9Nvt8kdpfrbNNshGVjROyqD91iMAHPAzWsfi02Jk3bVlK21KWKeLTbhtQlhiMXkMYYzChXcFjZk5xlux4qrqOi3KXqxxxy7GYI5HPmS/xADr1IA71qeHvDN5qvh2DWLfxDNIum3Cpd2LqAkRJ/dSgfxJnaCD0z+V+w1C3kngnWKy8t5d4ZZ/OYPtBYZ++JCSR/d9KdVWd0ZUnfRjPh9o80uranbhYYrhNPllQzx+Y/wAuTgbclWwp/wAOtdJ4aQ2cYtSZxaR7pZrGS6M0KLPiRMh1yRhccYJOORU3hvStYj8T6e1vZ2dwq3reVE5xcXKOCNu8kK67c59M11Fnqeja3falpJv7a3890SwMrK/mFGZdpDL8jhB03Acd81g5XRqkkyx4XXXLFE1rU1iHnBo5IBOVWSCOJHjKltwV8MrckdMVu6r4Zs9U0yKxjg1HU7aG685o5oWSSVnYOWUpgMSpIA6HZniuftNL1h42/sqDSbmxRvtAeC6e3n3SjaY5oiMMvA+ToAcV1Phuwu/MlvrfTNNtjKyvCpDSy25EuGSQKDtK5bADdG9Aaz5V2G2+5FqMPkpJdaVp3iCa9jCwgXVxs3IzHYARjpkZDYHGM0zxDpt3ql9DNDHYg3mnqFklK+fBsfPnb1yeMINoG7nrUekQ6idHu4ryW3ltZGdI9solm3M+0RyM3zFRgFcY25yTUmt2stssmp6PrFpZsIhFaW2oRqYdgdfMbzM/dwGUgEnKkgc4rCm+aRpNcsTnPEPiNtHktZdU0ya0iurqS2uprCIXMSXaSBiZonG4uOuUPIPBPSuT8Qaakmp3z6S0U3l3bzLItmYGbPLHyzyoOTx1rqfiE2reGtLeGCxtLT+0bQrHdaYAjAmUtKkincrMTjDqcgYrPsNak1ifUL+PVdb03W5rSKC6imKyRXbEDzX3gAJ8oXC4HQ17dFpK62PMne+pz8lq0jL58KOpQjDoCQwH6rn8qZ4E8V6bY3z6drmkST6U7mKOW1ZlmhYng4XtzjpXX6PF4u0e3udWjj059Iu0e3jNxCsgJ5ztP8LA/wAvaudSOyhvLi9gs47S4ZSssZX+MdSAeOvb3qqkeeLje3oODs9jmvGuj2ml3q3Gl6hcPaNNvs7s5jljIP3vUEdzXZT+MNP0PwnbW+ia74g1S4u5RLc3n2xvmH8YXcMZbP4Vmy2sd3fJ9qEVxJEDGBu+Rj67Sf8AOa9D0zwDFqMGm3sc9jcac20x/L8wPBIIJ46YqJ0I1HFyexUariml1KNq3hPxJp+m3+mw6yySzG3P2hQggk2jbliAOpA9+xrFk0rUfDviR9Whdp5C8kBkmj81G4KlkJ+nB7YHNe/toFna+H30XTbGRooUaMRmRVDxnqASD6556H0rI1v4fQ3kdrcWv2lELF5omu3l3ZJOQxOATnH4+1XGnpZu5nOabvY8Kvxp2reKdNt2CaU1yUW4eEfu2SMc71b5SMqCd3HOea79njtI4pdHktby3WQRpCW2qGDYIXaSG2kAjbgYwBXa6H4L0Fpp7e+0V55I2d1uHykgUjABI7ckfhWzc+DrGdbm02ie3aIRRQSkARpjoMY7gYJziuXFYf2qujSnUUGcNd6tqckn2WKFhG7GSB3HyzqOdw7dQRtIzxVRbm+859M1KWWKR8IqR/MrDGMgjAJ7Y7YqVtM1TQb2TTZba7ubYbWjk80Iu7cF2BeAc4yW74xVC9naY+Q2nuyKWCeUyhJEzkk5yxIJPQ9BXy2JpOnI9Si+ZaD1V9NaKSSZnt5VdZ02j5Vz1G/GRxx7mrGk30c8wtZJrqN48wqnkeZkOD8vvjj6VOgk1O0htP3Mkcf3G3sGKrnJBwODnOOcCs+6W6juFnknjtypRN+4N8x3cngfN2ye3SuO9rcuxslffcuSRyMY7d/tF7ZxZCeWwAUBckZzntxj34FSwakttKLu2068iV9rqZlYKUxgx4PbIJrmdU1SztdXt5I2gnRZAQ4JQuXAJUkZyMjAq/r2vXEEn2bUGmtbeELIVRPkjPoWHXg+mD+NNrfuh22OiMluqw6haKwjXCtCUMpVs+59CMDvU/8AaUf/AD2v/wDwXt/hXOHVbHXdFaPQNae0ljfEqLbGQyAnhgp6c4rK/tnW/wDoYF/77jrePua337f8ORyt6HlvhKY2+u3tvFp0T3dqRcyzRIscgVegdF4YFflYduOKs6Zf2tvqDQaBciBJnTy1uAZbK4SU/LGwH3CGyAR0p1hdWM2uC+1KzWy1ryFkS609xFA6YO3duOGJ5ByAeK0LG1Menwbr/SlE6NOI57ET2/mMeXjdSNq9AepB9civopebMI7nPR63Db6ndaSlq9qTIZtQe8bzrewiI2lA7dQTwv8AvYqleaZE0ttD4dtbrWdPu7QTmy/tBo/szIMnaM42H+6R7V1H26wttEijvbm005ZJlja4uLJrnz2XJwMgKx3EkHJ6DgVn+GNQ8OWdxdXdleT3Uwneaa+ntyHmjxtZQq9lPZQPvVdNv4rP/MmorKxeD65/Y40uATmOzkinmuLezWYxh/mCCMcsuSRgfwjPamRzWWi+OdD1SzihtYbiZJL+W34t59r84zhoyDyyEccdjV7wTqGraLbw6z8l3Z3F2sr3EeVaPMeyJJkPzJycZPy57irPxEs7hbPSbrXvB+qy6lNL9mvb3TgoinGcR/MNwLHJHJzgCtKMbN3MqrutDnbrwT4h1TVL+70C6msk1ZbiWGKP5Uu0VzIIg3TfgbgODxjvWb8P44WtoLHyUlntJHyvkp5434bdGFHmOwCHPIAzWtHqk3hnUb3QITqdppk3lubTU0ZLq1mByJYioHAI69/oTWp4I0fw7Ldp4ukuoDb6fceVqqXSsUjgmUr5w2nOQT6/xDpg10tXg0zmTtJWJLK403RpIr2K1u4Jre6Ymxnvc5cfN/qznyyBnnBycLnvWlrpv7IaJYW73MpERvYrMWxikildQ0jLJHznbn0wTzWdY29poN3OuoePPDWo2s9hLZtbLbNLPLD9+AtIoJ3tkY5zkY9x2+g316dXv4DDfpa6GEtoo4bRkM4mjJaHyiSUOWwCARyDx1rklRkmbqrF6lK2vtfa10ubXLW3lltYWk+1TyDdHFlkERaIlwx55YEZA55qxHDrF9BLfeH9+matFdGSd2v932iQgkM6ufunHGACeQKrgajpsdvJcS22kQPBAdSlu7zy5baB9w8t4wzFg7MDuHPXpiodVvk0tdPuLdbewvtZIjTS3eKCNUAx5z+dyiMNxVuhJxgdKz9nUexftIK6N3S9avbfVY11a6uI7tw8eopb6aqQFTkeZuyCHXbyDzyBWtcSaXrVvDoUmpROisIFjjtjceX0XbhDsDHhhk/KM1neHp9PudNa11iCyt7u5iVVuLG+8yGRt25vmU5c/dLHbnPQ4ArPOk3GjeI5JLOS81LTL7zpLqeTKyIiBfMeRo/vxFSAhQBlOM0o0+a66g5pMwPijdLcX2nWV3eNHZWs7WrC0t5mEXzcSlXPzEr3B5AxzWJPawQ6pK1hctNEj7YZHTyXkUdG29V4Ndh/bkPjoXumWx1uwj0yyF7LOiKyTOhHlq0ZH3VxgMOSDzXMPqqXl1q91r2mtNNN/q76OUR+VcADDGMfwkcdOpr0qLtBKxyTWrJtEs5oLiHTNLjNwt05Kx7iwUkHJAJ9Bn86m1GGGza8h1C1kmuoW2yJtx8vtnqf51Bop1C60WKQi2s5VEt5BepcSpO4XgxgDgAZ645596ngt9cvpVuJJ7u5eVCg82MksFHPPUkfStU0Q1ZGfdT29u0N6xiaIyqpEq8IDwQR1A9TzivYfCmm2M8jJZXEOp20c6yW9mjMohz33nqOOBxwBnrXhHidIn02Mtft8rH90IxvB65J7j6V7v8ACO+0v/hDoFtprWf7KI3kkF0GYHBAJLdMlTwRSlqNaHRX7anMzyWKS6bcIAkvlSo/BHJwQcg4Hv71No91c2MS6fLqDyIpJjaVR1PbI4/OtDVbXbZNPaCOFgCwbCkdB0P+RXKCa8acRsrSztz5zrlDj1wR+lZS91lx95HeJcNLHBcMVimDcjjDDPPPNLbSTyTLjaUkzv3Nzg9CpH4V56uq32j3Ji8mKVWYIsrk7SSeVAHSvQNEv4L20LKqqeR5OQNtaRnzEThyoz9QCG/txf2JuZIpD5b78BVx2GeW7881zPirwmbkreaK6wRAM5njfBhB6lVAOfoR/Ku9VSJ/PVV3cb0cAtj/AD0NV762eIvdWss02GyLYMo3565PX9awq4WFVWktCoVnFrlPD7K+TR5mt7i/V75HZfJmdgs6jBJzgAkc9x2qS/msvEemCSzmudwk3xPwDz0J65IzjnoPSvTrjw7p01h9oudORGSN28lpA/lnOTjqQDjmuX0dNBsbqWzjgiu5pxJ51oHCNDGed2zqx9/evBqZTJTXK1ZnowxUWr21R540UNvbxwrIROFw0hwSvOSoLZBzwQB056VBDfLb6Pd6SdMub+Q3KCd3kAPlk5OeQR2GPWvR7/wrHdaedX0+VljUMhgfKqhA6852n/axWfP4d0Oa73ahGqYRi84BkcSYGX3Z6dP51ySwlSlPU1VeMkc3DpvhS0mtrix1eTTbi7h/cgKS0bbhwwXkY65OM+ldX/wjn/UU07/wG/8Ar1T0zwXaW9/e3el3lnqHmOAskz7sEAfKSQQAcfWt/wCx+LP7uj/98JU06be8b+l/8yZ1F0l958yw66t3JcNpGozTXepztM80pKIAOqpgZA7ljke3OK2rexifSZXPiCcRwAsWjwqSOAfkQHILMeGc+vArmNG0+2OmXOlvY6na287rNLqFohlK7FJER4O1ANxPSulsdY8F6Tp8d3Y3Da1Z2nl+ZGkZ+zqXbaUbIyG27jjLY2ggjNfR1Kbu+U5qdTS8i74Kurq41Z9J1HSrzwmFQE3Mn7xYy442HJCIcH5xxnrVLwvcXmj+L7XS4dX01RLIqjULNRI80KrkySN0RsYBGOoz2qXwvrumxWdjNJruplQW+yQ2FuJmYBslXmk6gfxKAMiu/wDEmjeI38M6i2iaLoN/dW6TC11SQokqqu0hMBMNuU/KOmOCabvskLS+rPLZfDmu+IrHXNRsb/U2jvJJp42e0nZmBJwNyqwkBAHIwa5Tw94L8c6lpOovNrGrrFZxPcQ2zyOEn8sjzAASMMowcYr2vVdK1L7JGvjDTYtYltYIXa80eOWEpcMpcwOUPzKEwxJx+lR+E7rxF4nis3sLfT9GSW9uY9NDwERzQ/ZcMvByTuC5Y9Se9aQqSjpoZygpWZT0fXJLyz0zU5L621m0021+12MskeLyCZDl4JDn51ABI9aw9U+0WvxM8VXHhqxkn0e6iDX1ssRYLDMFcME9A7DGO3atXxz4atZNX07VvBZ+xSW+lWragtsARln8skp0LHA3HGR1qv4o8Uan/a95dLp17Z6JKEEk7wuPOaFAIF3DGF3KDgnOTj6pNxbdtB8sZWV7MzNMtdOa/WFfF1lpNxFLu8i+syiRupJVd5XGQexFZXjXVLXVNYuHuVCawZmFw4k/1kmcZyD90jkEduld9Nrfw68V+MBcTrBb6jqlnFIyTSmO2nuWX5kZ0wUk6cnIGenWuV1eSPW9C/sebw7cadPpr+TZ3rzxvL5Yypjdh99c42tWsJz5tVoZSjDl0epNqtpaa1c+bFpjWXlWyIY0uPPZtq44kbkcjpjArN1qFL20svtE9zdLInkI0wa4kX+7GM5OO22q/haz8TWer2mmabD9sW4kMf2YnByR/C3UevWvRbTwDLrGmzHQNUvLHU7a5WeOTUW8j7PKDhgOoODkg8da1lOMdERTjKVzntMs/DOlW+j+JNPu5tPv9MsXW4jWxlthcXSud1uJMEK7BsFgP/rbXijxjPrM+ga3p+i3GmJZSuqzTSGSOeQqN6FVYLt4Gcctnmkt/AmoxXcUOp+J7tpJ5DJfyiZpLe5lY7ugIUtyeR17YrqZPhPprXaxQyatZaYwLqyyiVEkOOVDHIzxn8Ky54c2u5q6UuU80t/seqXc2rWeqWSX0ciQ/ZZJDFLuJOCB02DGDzxkV6BpGlxx6Lf2mr/YzLKGnjk+zOY/urwsy9QM8jGORjrViLwTY6Xpt1Z6jp2nHTZtSjkN45H2o24Gdwbtu4GMjqfaujh0mz8LrFa2sN1NZyq62uTyok6gHpu5A54Oacql9Rwp9GYkI8N/2ROdMscx3zK0/lyYEKghR5eSCvLKMHn5u9Xtd0i4vLlljd/7Xs7UfZ/IleIzt/EwXONxA555zR4f06zlsZlTR44rtJzMy3BCNcZYFdyLnsFx2yRW2+l6THJZtaT3Wl3m8OI3usEfxEEN1HbBHQe1QqjeqZpKnFe60eQvJcyQTaPquiRRzbCkokjYzo+d2epwQM4wOlYF1YS6Xctqek3RS3Zgxt/vI4x0cHhh1PI4rs/iKl5/bv8AwkFpqTSPJKYy4UK8bqCrBscDOK4bVrt7+aG1jkVHb5H3A4P4DvxXVFpo45JpnsXwy8Qmw8NjSbqKe6si4e3uR80ckjfeHHKjnvxzXTXM0jBdke6LOMhwrIPYDt+Vcf4If7KqaTaX0zXUUYAa5iBhKf7GPyPPJrU8S339mW6JHcPPPLgRhY8BznncQOAK5pyTfkdMYsua7o8GueH7i4s9TaC5WMgQrKoyeAcce/Ss/wALaZcWctpD4omlkhhwqSRynjcemB1xx1zXP6bp6rrb63LaqbtCN+Zi0TnAAcbT+OSOtdBNrX79ra6u48qnnRJGp3FRyQfwz70lqx3srHsMPlWkccNzf+eJGOzzB82PTPfFWJLf5NsGUbtIg5OMfh7c1454invvFmlteaHrM1nZLIskIGVmjbHClSuBk4JyehrvfBWt2jWNpp82qGe4lhLBpHHmbgcEH1GenFdEZq9jldOSVy3BaRx629zKsjuiFSiSEhlJJORjrz06cVk+IfCttcX76nG8S3flhbefy/LePnjO371bsd3Zy6lNcx+cLmNNsiBSBIuPvDj5vwqaZftWmuyK6MV+QMx3A9ex9KhxTViuaUXcx9J0PUI7d4b68ieIqHBXO5ZCCNw6evTmqOq+FVfUTKIWuI5VZZoWciOQbcYxzt+orU0JtSsRIjo89vJgbACXQ45OO/SretabNqlvFJZajdW8kYIG0DGT/ezyMVPs4SjZopycZbnL6b8PvDNnemSK3dSY+UaXIDZ5YZPXp19/WtH/AIR4f8/kn/fIpdUvILUw/wBtZS3hwpm5VVk7Bj2B9/Wr39p6R/0y/Sohh6K+yinUqdHc+SdI8dX2jaLpdroKmXULTUDeXSKvLpjaIz67gx49q0PG2kmG1vL638P32m2V7dNeQwNbPCGZh94gjnaCcD3NdJ4f8B+KLPxFaX86aaLa1dZ5YIW3s5U/cwMcNzz2/KvTfEXjzw1ZeE9RtvEEMlzHHGGitpgRKxPAXnJDjruGQQDUe0pc/Knqx8tRwvbQ+YJPE0Frpcdra6e+i38Lb45og01rcPjG90OdrEfxLj3BrotE1bxxp3gC4sNlvaR3FxHcTzNeDzLSLBUja3A6ggZzgYxXWRfBYX+m3Gt3GsR2T+X58UKIZdoxkFmyMcema8l17StatSkOuDUShYyJHdBl8xu7sW++fTsKdozdov1HGTiveXoel+DvF2peG/8AhKNI1rWbm+vJh9str0JkmRCroVUcBgM5A6irF14qutR1MWcE0lt4n823vtO02CHzUjkVm85WKgBFkVt2DyAME1yvh2/t3+Hd/wCG/KlaZtSju0kDnzAVQ4IY8jsPattvhZ4mh1Cx/tbUJdOsLtNy6npb+fM3H3CwIJY+/GAeuKnlXxSexfN0ityjrlp4j8H3Fzrf2/SbK+1J5lfT4rjfNJ5vLDauTwSCD22+9ZWq+MdeMi6hpmpavppu4wmo6e8263nlH8aqc4DcE9OfrXX+IPh9ZeFdMm1LR9dF+1uU+0G6t2juQrMAWDEkNy3TitC48ArqOv6Yltfxy+ZuFw86BDCVGdwUH5ge2Oh+vGynSvzX1Mnz2skYXiq30HU9Rm16zSGOO72TXMR+VYpGQbwgGOQ279cU6OLTL0rDcaxZ6eksJzcSxsVBXoGxjB9c4/Wuz+I3w50fRfCMutaffXwuIyg8qTa4m5+bAAG3jLd+Aa880XQf7WvI5l1KGOENujmRkK3D5ztXPHQdwea2jUgo3M1TlKWh6F4dT+0buysbF7ZxHD5seoQW21HnHylgrHBbg545qrrcM8a3GrLcf2jNC5kQzWpWRCB8zRx9G5GOMVfuta03R7u1u4L5rZMNHLb3EwePeFPzKSAAe+M88jnFZdv4hRrO5jjuvJWcho/3OCjHghQDwAC3OP515k5Xd7nq048qskYq6zqHiO4X7bDeiJivmWg+VZQDu3ov8LdD6gggVrv46SC/tdPutVS9tUh8kxxwMJYkyQSzA4z06jtVHTNNtLVRfS6xdyyOXjRhEeVXjbuzgjLZGPyq1pxsbXSdRm0uIRCRlAKxb2MY+8STzj7vU9alNp+pq0mjvfB2vR3/AIek2XEEeownyYVuowGmUHlACcsCMY6HJp1zcT+bCInh011ulK29x8pKnnBZRgLn5gR06GuT0W4XUUaCa0hubuSIokdqUVWjBDMWJOQ/y5yD6V0MNnfLZSS6fFp90LVc7dRcO8Kr0XoOD6gkda2k5SiuVGCiot3Ga/H4g1I3l2urpZbSEia3txvUhhyXHDAEZzn2479PCumazFY/2lY5keJA1zJGHGVIGeedpyRz0JHHesNnk1S/t4VktbT7S0bC1uZmClg4cgBWIbdjt1HX0rR1bV7eyurnUpLW5ljZpE2QMqRw/NjczE55I7U05akSS2RyPxY+32cEU3h7UXm00TGMxWsKGTzlBDEhQSwC9c+n0ryTxVo+jWWgRa1oPj6xvL/zV3WojCyIT6Luycd+BXq/jXXI9DSS60W9imsQYpJGQ4SLev3vMAwwCvk49Oa8osrTwz4v16a4juo4b6e5jVisQBKs+Ce2GC4OK0dSKjeWkV+Ji6bv7ru2X7aa2ufh7DqN9PqBnjuAn2u2nEQEg/gEY45Bzzkmt/w74m1LR0itY/OnsL2f95JfXCvPAqrlyoUDjHTkc5rO8Za74Y8MXOt+DtEiZbDYrWtwxaQTTsoUqGxwQ4HOcdeRisbw1ewwXK2FzYzJPHCy3s80JxGz4G4E87S3foOK5K1SUGpr4ex0UYxnFqW51o1/TbvUj9jlnRcMhjbIDRHoV3MAc9vQAZpum+MbbwzrKfa7NYg7eZBcOm8Myj7rEZILZ54x0xXJz+G9XNvvuIotStxvltl+1DcEU/Pgbd3A9+QK63wTreg6lpFvb3EUEXkTGNhJGApUZwVbHIx2+tVDEa6/gE8PpodfbeMI7+3WG8ewmsb11YmzKs8IzwpzgYyRyfT8a6+30nRLH7Pr1pOlvqMb8y5UtI38SsM8cHGOlc7ceG9C0yY3dto9uj3YKiRxkMe4456U21kTS4Vgjs3gss/cMZcEeoz0xXYnc5Ldj1fWVun0+O9ijjV2jCrv6/MOBwfemeG9RsLx5Y7dZoLpPmmjdCCDzn88fjXjU+vavo6R3NxczJbI22FmmLeWgP8AEo6f/WrX8N/GTQLfVmTULpp4XC4lyG8ls8n1x07VqpXkYuDUT0HU7y8sbtM2N9eLG4MSwMqgqQCN24/UVn6T4sv7i/uPM0u60yIvmKW5beJFHUbQfl9vatJPF2j61YrfabK8kT5XcEIDfgf51xWutNJqTs2oRmKYbFMrbXXaMhF/8eJPccdqmb5XoOEeZe8jrPEtxpa29ydQvsm4KqVSBnViOh2juMjPIFc9/Z1n/wBDFF/36H+Ncm/jO9+1xaZBEDPDjzJJeO38PPIx3rd+0Xf/ADzX8kqZNSeqLjFrZmbreuQpb/8AFN6lDJDegIZk4mEue6noNv4/TFa0kuk6poNsdTlsZZpIzA0z7pPM4O8MqjaOARz6GoPhB4Jt/DuoXM2pate6lqV7YgMbqNdsRyDxx8h5x79+ldBBDbw3t5p9xFbJAFeEn5dkkLLkkAcDDnBHXvXlTh9pu51Rkr2scsdMs7LQ3m8LX95bvIy/YT9tZoptrcRfvM7Nw4HoSKteIbDR7vTrfTPGWnyQRyFbiG3uLlkdiByVbHbOCAa4+317UrKZNNn0CfzLK5+0xQzAgA4G1htPIGB61674Y8TWXi7TVM2nwr5RHnRu2dkgPVVI6Y5zWdGLn7zfvGlV8llb3TL8BW3gPQ7S50nQ9NleR1ZrlvLMpCnjBlI2gdRjOa5SDwX4xure60G+1jT4fDc16Z47W2kf7ZZIG3II5DjHYH0BNd5rU2o2uizf2bbxz3kQeQxqOAeSWx1Y57dT0p2k6lE3hiwYafqUctxHgCa0eMI7dXcsAOpzjvXZ7SUnZ9Ecjgkrrqzz/wAafDKPX7Oyi0m6lSOzuM3ZuL2QyyrGMBFzuHJ53EHoMZrlvitF4s8NwaRZ2NlPd3t9I32O4dFMsUi4IKCMkORnuqj8M16N4Z0zxF5s0M3iGG7trcbIJZLeOCaV+6SPtZSR2Ixkdu9UGtRpnjhNY1m1vbYRwGytWkhYq8rNuJRRnPyjGQADg8VKmo25ldfgXZt6PU4zRtOvfF2lXA+IetX76/GWijRoRDFa5Hy/u1O1i2MnOM9q47w5qVnocsnhvVNItdUFpfFVTcmx3OSHUNxtxgnJHXpxXovxchTWY7PxNa3174e06zKQXN5FAPMkhkbkyR9VUdiwPLHgVm/ES0+Gun+D7KTSNX057syCWKVLj7RNdTHrvC5LBhwegGe1bXlNXdmKElF22NXXtLkn0W0FnbQ/aM5uI2WJRE20bfnGQAeed2a4/wANw+ILHUXvktktrvTgZkga8CpPGMZGW/iPYgEHJqXTEaawRdL0mO1M2x7aO7vJJFyCMggZB45AfoBgV01/pNvPDNDezWl20ksREqoojjwcEhRyOuOuAee9Qopy5l0OzmahymUt9ppkkuNSujbXob7RHCVby1kIxtBOVzjBz6nsKoWtpdR309rrEe+O+OxfLk+43UsQOxIAOAcbRUV7qMkCyWrWd7faZDIwVok/fIFJEi4Awy+vIwKw5bpry5MOjR3tjbMdjRlwkuGX0PAJGehHXrQ+Zv3mCS6HUW3hk6UDdNBLp0wuEC7Ocnr908E8ZI75rU8T22p6hd21tDoE0FvcXcYurwTbHlXAYAouB8ueVOR83U81Q8Mah4g166gtdQtU1iwtFW3a4kJjl+4QomGM7h03e/U5rptX8N3zWmoXkuu3N8Psu1YkjaNrSTA2KVB+ZQc8cninFSUtxSkrHAxS+GvB/iPUDJZ2fmLI0UqXG8s0Y+YNHg43E8ADgcdK7vUta8M2tlFqGiyajdm8RnkFvC00chOGCFicK3P3V61yTeGtL1IzS67ayyTRQxZNxIVYjjkx/wB8E9DjpU8rWvhrSb/RLO31JVuFWVpYmxGkgLBXjBB56EgDBx1BNW7N8pLvuVPEfiS51AW/hybRtL022az+0XUyrgMQfnAUjJBGFIOMHd14qt4m0/S9W0DTda8N2VnYm3gffDcAxEqo42EdRnjOccgjHIrkl03SfFcN3a3/AIptrC4kiWS38z5EuiC3y4zkN/eyR16V0nhvSLq/0Y+A9e+26J9oAaS6dR50yD5gVPZTjjsBmscTaMo3f9dwo3aegvhfT49NvrHQD4i8Py310730OnsrNEqn70LSerEkjg8rmq0EfiRr5Ybw291fGKUC0gkDJc2xHzJzg7l5BHX0zVK78PaD4Dt/JuraS6vGId5HbzWuIiSFkTH93ocY78ZxWBBZWMhsYP7RvTF5rSqskjeZEp9Nozx/dzzmsaiTu/0N4N9T1GHSdU1DSdIk0vw7CjwrI0UYmAuR8vIwrFmGAcjPcfLVWPR38Q6Hax6b4fvtHl3IA1vIsiyKCA67D14PcZFbPh9dW0zVNOXT7bR7y4th5qaklwLdraMY3JMp5AYdMqeR14qS20LxH4q8Oy31vp9xpd++ryXVu0LqFeFhll3EgAEgEE4x+lci5uVSWjNW1zW6GCdW8aSavFottdGCxikFu8lwpMrkd8NkA47KOcV1Fzq1t4VQQ6hHqCLPISmoG58wSDgEHPAOP4c8cVqal/ZtncxWXiWxlt9U8jMN2x3qAvHJDkFhn269qbf6zptzbIdQhudX0pIVQFbMSrI3QbcZG/8A2s4Ga3o4mdmpuzMatCLs4LQ5DUbyLWri4jms7hWlQG3DsPNcFc7iBwRj+XSuJsPDcM2qTQx7xIh+VdwWVm6HGeD75rq9NsdLhRbvULiaCcOxtZt+XghByqZ+7wTgkjvVXTPEGiv4jm1TVbi3kvmgDPBAu7ySfuqW6tIe59gKIYucn5DeGjFFm3m8Q+FZo10251C8kMYUWtyqNEMcnCjBXgnBB59DXoDW9nrtnH9pA8okNtQg7WHb0znrXIWGt+OPEEKkzaXC29mhAXdJgcdD91hj9a3fCbR6HDe2lxHMoV/O3FCDIzdcDsSe1elCXNscEotbl7WbdLOzd7a1zMoAieJQXyenB9znP1rm/J1z/oK65/45/wDE10WoajMusK0mikIi7luWfdtbbnAUHJPapf8AhKLT/n4/8lW/+Kq2n0ITXU7s6RfwB7qDVY5mOV8u9j3ENyV+ZcHrx06YqxdWqw6fDfatBaTyW8eGCQEpHuI37Ryxxjr7Vw/iPWdWuESzumlgtIow7atbEktInKDGPvHHbK9j1qrp+teOtLjgv9W8SaJMLiTy4EktsOisQeMMFJwOCR1NcTlDWxpyS01NXxHJatq9hJpGkxa3dLm4uo1YqEjIwiBz8oc5J/DntV6ytToEhvtN0XUFtL2IyNatPG7Rz8Hbx0yMDOSOO1ZPinUtVvDZW2kTLFfGVbuW5Y5jAB+SIMMBi7A59vqK0tR1bV9W0F4LPRrzTtSMi5khkV4onzy+DyAOe3oKxjKMW5Lc2lFtJdDK8YWvjqztFvtL02GcTTLeXMFi7ea0gYHyi3dOucDmrng7Vtdl0h9a1u3utJR5G2R3SjyWXONjYJwwII565yPStCDxdqdnFCviO0mjuQ6RM9pYymEg/wATPyD04xyCcVY0/wAVadJe6jozSaZNpauktw0kobG5v3gKkdsEnPI3DirXLH7RD52vhOT1e78ULqR8ReEVB0qRSs8MkTSRTNx8rAfMmOzYAII7Vf0HxtqFtqMdx4gtYbRLhI7e2toSxWNup2923E4OAAAoxnJraun0l/G8Wn+E9aksr2XT2uglrIjQTqCAkZU5XOCT6gY9a56W3Sz1e3mnjimtXkJDNFiW0kZvn57c9f6VlOUqPXT+v68i48tXodHo2tSNrFzpms2N2lzJKwTFvujuFJOBnp26H2rI1DT9C8USzaDeeE5NKtIZnsgZLZI2Vz8wlj2dBnHINaWjXNrrjX0zTC4t/N8+1KLsaLaxGc9Sc5PPqOKhlm8W6h4lkb+x7S209IVB1Ce6UiaQZHmRxJlsEY+9t5BropNuDSfX8DKdlLY+ctRh1Pw14rubcwSxyW1z5AY4bLBsCTJycDHp3zWrrXji5u75rHw/pobXYpAsk8ClbePjLZRuSxY8L+JrY8WaaNb8UeINNu9bjuZXnQG4ghKi1U8lSMn97tGM5IUYOOTVLQ9Ns/C6Rvoptbe88xgrXTlt0YGTnGCc5HORmtU4RSvqbR55rTQo6Zpc3hvWI9T8UXN1qzMvmT29vKxOTgbcggAYOePQ13HiHwtp82mR3PhdtQt7Se5jU2soWX5yeG+fcVI553Dgd66zRpYm0WbUbjSo4VFoskTrEArsASuXySOSeo/Hms3wAgvtNvPtVmghJEzCG9wvmEkY2qo5zkZz2rTnk5aNMSpxSu9DKtx4r0uKM22l211Ja5MhiHkySHdgM+Sdw7YHGcZrcl8ZWWpeLNNsLeK6W4eA/b7ZG2OQU3ITuAJIGGz2x05ra0jV77+0ILS308NbLFiGUsAAM/dck5zn0B4xVS80nSfH+nzC6sIrXVLDdbyKDmWFySMEjDDjP3TwDnpU06itYmpBrUo6tp/2q9kupI0kEuJhLAgHmbyfmaRTlvu9MAEMOlcd4ruBa6bLc6jGUaG73SQzOUZYkUgBWX7xJ+8CMn5RnvXQXfh/XbDULa3t3u9VsLZyzxyXbxTKOQoSVCN646qwPQZNcr4+s7NrGyuIdE1C50OdjE8F7Kq3NpcLkldzHcy47gkcjk1rdK8kjN3dosy4/B+naNoF34p0NrfV7eFk82e4tiJLRWGThDznOBkc8j3rf1HVdX/4RzT9a1bTjqr6jbx3VrNb9bN94Cpnj5GAwffPFZ1l4gmsZbwal4jjm06ewiKs4y+4N8ise5BwMjr3ro9J0fxy2ty6Lpd/YSaVdWoUSXEuFW3zvjkCAHB3MRxXlTl7WV3rc7oL2S0sM1fQZL3Sv+ElkuJZJYLT7OltPZ4EbsQGVWyDljt/p1rznxFNY6b4hu9B03SZVu7i3VFRQYnikGTjDdeMMfwr1O38UxaumoeDZdZ1P7RbKLcs1sjxtJuw5QJ99QATnIxxxxVX4i2M8Gs20k+rQSrDbxQi6v4x99iQhDgfMQAf05rO/LJrf/M0jd2Me4TUrzw3dt5NtrttDEltNc42vGpH8QLZUITg4z196ZpayaTpFzpj6Dp2nXKsrecmqSNKYy2DLHjA4weOMHgjFKUVrqOxsNYXTfNDRXbCMmOeUEEEnpzjnPPTtWFLczMlxaeIPCFrrjLcGLzI7xQ5TJwwAOUBYsckc5rJXa2/r5s10Whp65PBqF/MNP0iLUYbQ7r6CVlYR/KuSpbgsR79RTte1/S7fSIkE1/osKFllhtPncRjIGQd2PqOgrPv7iXU7RNB09Vt7WwU+ZbQzASyrgjl/YjHqc9q47UZdKi1L+1FsdXlMiGP7LKjqXPRih6E+3ORmnTheVhSleJ1el3sREuoW9pJqFotuzWCagQoJwMuV/i6Lg46k1nXdhCNSjttLhghvIke7lcbQpkI9OpJzxg4Fdp8JZrOPUbazibTLyGVHeRLmNTcSSRqWiiR24iywCnjHPrXSeGvDqzNcX8vge1g1O4nt4rvSJ9VXNnakNvuM/eB4UBCflzk8Guujh3UjeD+WpyVcQqcrSR5ZpyzzavPdXc08EiBZPskLAxg/wATt7cjpXTXGr3Nzq0ljcTygxRgtI0u0kdtgGCTjv8ArXVah4L8O22mXWiaHKl7q9xplzeWmpyXmDKRdCNISg+UqUxz1qZPCPh2bx7Yz6XBb69brZPbrLFepMltdwuis8gVwxVgwbaDlfTiuzD4epT00sclXE05q+pleFo7CzgN9LeLc3RLKkkkpcoDwRgn5Rjr64q9/aegf89rP/v2KTxVaabDqX9n3EkK3DWUT3S2blkkc7tx3Ag44GOn0rmf7L0H/qH/APfJ/wAa7Iq3QwdpK9zt/hJe3Gq+J5dXg823tru3NvFbzXb3BR4eWO5+QDuwAPSrXxE8NaKZrS+vJb/7TOx8jynwsTddwGeM0UV5N+amrnb8NXQ77Q9JsZfAlnbpCrWN1brnzfmmywxvLf3885zUelxxwosKPNKVj2Cadg0hQcfMcDc3FFFd9OK5Ezhk3ztHNTapbf2VLeWscsenCA3TRNhnfP3QewAPYGrCappNxpen6oNMjkuL0/uWeFVZWccknnHTtntRRXnTSu0dsehV0fxZGfG2q+HH0+N7VIlwwwjfaFX5zx0UqVweoI96j8SeHGSSHUF1vUDcNcLMwk2urRANmI/UAfMcngc0UUSSbafmO/K1brYtxavbRG9mtdOgRogsdw20AupzkLj7vTpWP4l8UzeDrWSKKSaeW/VZLF9ij7PF/Eh9SMHHrnnFFFKm7zV+n/BG0tV/XQ4aHQrf/hHbfVdNUWs9xO8VzLvYu8rSfM/vkkdazbqOfQ3u5EFtM8MUfnySRgmSOTcQoHbGSfrj0oorqmtG/M1p7JGnB4xdUj0H+z023bnyp0lZDtHO1k5GBjAwa6Sz8RXWg2oWGKN0nuROwyQxQDLKW5/DiiisnJxqOxooJwVzR1vXh4dv3Cafa2+3dclYVL7s8gZYjGeM4HbFVdF1ceItUh1RIP7PnluFtzJCRvSRujKSOnByKKKdRtVFFbE04r2bl1sdNFqFwbm6uluZ8QwD7Wh27Zm/vAY4PI71y2v+DbzxIQt9d2zWaMzW0axlGhGzjaRyDxyc+1FFaynLmtcyUY8l7HiXjTwzb+D9WtZJki1GMTvKRKWPmAjmMjOFH+0Pyq/DJrGoRaX4kg1GSzzbyCy8t2LxImNqsOhHI/KiijExWkupFF7o7P4ceJLPxLrujjxPDdya7Fb7odRtGCEdDtKngjkc4zxXa+NbTSbN0t9Sim1CKO6+1v5mDuGHYKATgAcfTnFFFefOEeRu3U6YyftFHpY8n0XUbTxFd6pD4XWTQgi7rlDEHilDk7RtLHp65rn7NrrT7KSOC+mllim+YuMCR9wQZPUjngdhRRUxd5uL20Nl8KZ07TXmn6atrerbXT2xe6DLuQ7O4yOSefpVKPX7XyAkH20vFIXtvOZWCZGdp79c80UVk1uyorYNFktrHSL/AMRWlmDeatcLaS+ZKSFdmCgjjpk/XgV0Nh4ffXtAvb+1vPKknIMsUseV+QEHDDnnr07CiitZN6fMyen4HGarpmoakhe11IRzQOPLaSPO1QeRx1yR/KsvU01XTtfttMtpbSOXVxueTYSsR4GQBjcfrRRWuDk5b9LixEUldGXq+hwrq9vZfaLhGlaOGW4SQiR33fOx9cg8V13/AAr3wj/zy1D/AMCKKKqdeokveZgqcdXY/9k=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00560" y="465138"/>
            <a:ext cx="877887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</a:rPr>
              <a:t>Introducing Super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</a:rPr>
              <a:t>Grains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Body)"/>
              </a:rPr>
              <a:t>​ In Culinary  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Body)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q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Super grains is a term used for grains which confer health benefits resulting from an exceptional nutrient density.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​</a:t>
            </a:r>
          </a:p>
          <a:p>
            <a:pPr fontAlgn="base">
              <a:buFont typeface="Wingdings" pitchFamily="2" charset="2"/>
              <a:buChar char="q"/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q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Super grains are rich in fiber resulting in better digestive system and stronger immune system.​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q"/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fontAlgn="base">
              <a:buFont typeface="Wingdings" pitchFamily="2" charset="2"/>
              <a:buChar char="q"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Super grains includes: quinoa, poppy seed, buckwheat, amaranth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 Light" panose="020F0302020204030204" pitchFamily="34" charset="0"/>
              </a:rPr>
              <a:t>​.</a:t>
            </a:r>
            <a:endParaRPr lang="en-US" b="1" i="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4479" y="3608161"/>
            <a:ext cx="5695571" cy="2818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6027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4960" y="514924"/>
            <a:ext cx="3879042" cy="5526437"/>
          </a:xfrm>
        </p:spPr>
        <p:txBody>
          <a:bodyPr>
            <a:normAutofit fontScale="92500" lnSpcReduction="10000"/>
          </a:bodyPr>
          <a:lstStyle/>
          <a:p>
            <a:pPr marL="0" indent="0" algn="ctr" fontAlgn="base">
              <a:buNone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Taste not waste/ Root to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stem​</a:t>
            </a:r>
          </a:p>
          <a:p>
            <a:pPr marL="0" indent="0" algn="ctr" fontAlgn="base">
              <a:buNone/>
            </a:pP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just" fontAlgn="base">
              <a:buFont typeface="Wingdings" pitchFamily="2" charset="2"/>
              <a:buChar char="q"/>
            </a:pPr>
            <a:r>
              <a:rPr lang="en-US" sz="2000" dirty="0"/>
              <a:t>A concept, wherein no part of a vegetable is wasted as such.</a:t>
            </a:r>
            <a:r>
              <a:rPr lang="en-US" sz="2000" dirty="0" smtClean="0"/>
              <a:t>​</a:t>
            </a:r>
          </a:p>
          <a:p>
            <a:pPr algn="just" fontAlgn="base">
              <a:buFont typeface="Wingdings" pitchFamily="2" charset="2"/>
              <a:buChar char="q"/>
            </a:pPr>
            <a:endParaRPr lang="en-US" sz="2000" dirty="0"/>
          </a:p>
          <a:p>
            <a:pPr algn="just" fontAlgn="base">
              <a:buFont typeface="Wingdings" pitchFamily="2" charset="2"/>
              <a:buChar char="q"/>
            </a:pPr>
            <a:r>
              <a:rPr lang="en-US" sz="2000" dirty="0"/>
              <a:t>About 20% of a vegetable is wasted on an average as part of peels, tops, leaves etc.</a:t>
            </a:r>
            <a:r>
              <a:rPr lang="en-US" sz="2000" dirty="0" smtClean="0"/>
              <a:t>​</a:t>
            </a:r>
          </a:p>
          <a:p>
            <a:pPr marL="0" indent="0" algn="just" fontAlgn="base">
              <a:buFont typeface="Wingdings" pitchFamily="2" charset="2"/>
              <a:buChar char="q"/>
            </a:pPr>
            <a:endParaRPr lang="en-US" sz="2000" dirty="0"/>
          </a:p>
          <a:p>
            <a:pPr algn="just" fontAlgn="base">
              <a:buFont typeface="Wingdings" pitchFamily="2" charset="2"/>
              <a:buChar char="q"/>
            </a:pPr>
            <a:r>
              <a:rPr lang="en-US" sz="2000" dirty="0"/>
              <a:t>These wastes are being either used with the original vegetable itself, as a garnish or being pickled/fermented.</a:t>
            </a:r>
            <a:r>
              <a:rPr lang="en-US" sz="2000" dirty="0" smtClean="0"/>
              <a:t>​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6366" y="497278"/>
            <a:ext cx="4456090" cy="575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730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1123406"/>
            <a:ext cx="4932179" cy="54576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Millennial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India is slowly and steadily advocating sustainable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dining since it has become the utmost need of the hour.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Chefs are the most qualified people on the planet to talk about food, not only in terms of flavors, but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also 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chemistry behind the ingredients they use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orld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egends spreading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mantra of sustainable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food, like:</a:t>
            </a:r>
          </a:p>
          <a:p>
            <a:pPr marL="1828800" lvl="8" indent="0">
              <a:spcBef>
                <a:spcPts val="0"/>
              </a:spcBef>
              <a:buFont typeface="Wingdings" pitchFamily="2" charset="2"/>
              <a:buChar char="v"/>
            </a:pP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Massimo </a:t>
            </a:r>
            <a:r>
              <a:rPr lang="en-US" sz="2000" b="1" i="1" dirty="0" err="1">
                <a:solidFill>
                  <a:schemeClr val="accent6">
                    <a:lumMod val="75000"/>
                  </a:schemeClr>
                </a:solidFill>
              </a:rPr>
              <a:t>Bottura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marL="1828800" lvl="8" indent="0">
              <a:spcBef>
                <a:spcPts val="0"/>
              </a:spcBef>
              <a:buFont typeface="Wingdings" pitchFamily="2" charset="2"/>
              <a:buChar char="v"/>
            </a:pP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Dan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</a:rPr>
              <a:t>Barber</a:t>
            </a:r>
          </a:p>
          <a:p>
            <a:pPr marL="1828800" lvl="8" indent="0">
              <a:spcBef>
                <a:spcPts val="0"/>
              </a:spcBef>
              <a:buFont typeface="Wingdings" pitchFamily="2" charset="2"/>
              <a:buChar char="v"/>
            </a:pP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Joan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</a:rPr>
              <a:t>Roca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Implementing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sustainable practices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will ultimately improve the health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humans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and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environment they live in.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735" y="818098"/>
            <a:ext cx="4311726" cy="5575742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4967" y="287381"/>
            <a:ext cx="8380656" cy="666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Eat what you Need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22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Pandemic: Way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3487"/>
            <a:ext cx="8596668" cy="427787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Expert predictions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of how coronavirus will change the way we eat, based on recent surveys and 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forecasting: </a:t>
            </a: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Healthy and Organic Eating will become increasingly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important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		 Increasing value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of healthy foods such as fruits and vegetables </a:t>
            </a: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There will be reduced demand for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exotic foods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		 Significant decrease in demand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for exotic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animals and their products.</a:t>
            </a: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There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will be greater focus on eating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local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		Increase demand for food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from community-supported agriculture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and local farms will be more in practice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1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1" y="940159"/>
            <a:ext cx="82424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</a:rPr>
              <a:t>The food industry will take a different shape post the 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</a:rPr>
              <a:t>COVID-19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Headings)"/>
              </a:rPr>
              <a:t> outbreak</a:t>
            </a:r>
            <a:endParaRPr lang="en-US" sz="3200" b="1" i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Headings)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2555" y="2479741"/>
            <a:ext cx="838414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rebuchet MS (Headings)"/>
              </a:rPr>
              <a:t>The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rebuchet MS (Headings)"/>
              </a:rPr>
              <a:t>entire culinary world will perceive a new future.</a:t>
            </a:r>
          </a:p>
          <a:p>
            <a:pPr algn="just" fontAlgn="base"/>
            <a:endParaRPr lang="en-US" sz="2400" dirty="0">
              <a:solidFill>
                <a:schemeClr val="accent2">
                  <a:lumMod val="75000"/>
                </a:schemeClr>
              </a:solidFill>
              <a:latin typeface="Trebuchet MS (Headings)"/>
            </a:endParaRPr>
          </a:p>
          <a:p>
            <a:pPr algn="just" fontAlgn="base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rebuchet MS (Headings)"/>
              </a:rPr>
              <a:t>The industries will look for new opportunity in which the sustainable dining will play as protagonist in the entire global culinary show. </a:t>
            </a:r>
          </a:p>
          <a:p>
            <a:pPr algn="ctr" fontAlgn="base"/>
            <a:r>
              <a:rPr lang="en-US" sz="2400" b="1" u="sng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Important Tips: </a:t>
            </a:r>
          </a:p>
          <a:p>
            <a:pPr algn="ctr" fontAlgn="base"/>
            <a:endParaRPr lang="en-US" sz="2400" b="1" u="sng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 fontAlgn="base"/>
            <a:r>
              <a:rPr lang="en-US" sz="20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>Chewing fresh basil leaves helps fight depression which we all are more or less victim.</a:t>
            </a:r>
            <a:endParaRPr lang="en-US" sz="2400" b="1" i="1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80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2524" y="1148919"/>
            <a:ext cx="78986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EAT FRESH</a:t>
            </a:r>
          </a:p>
          <a:p>
            <a:r>
              <a:rPr lang="en-US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KEEP HEALTHY</a:t>
            </a:r>
          </a:p>
          <a:p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STAY HOME</a:t>
            </a:r>
          </a:p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SAVE LIVES”</a:t>
            </a:r>
          </a:p>
          <a:p>
            <a:endParaRPr lang="en-U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.....................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5143" y="4683032"/>
            <a:ext cx="4572000" cy="1090749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2">
                    <a:lumMod val="50000"/>
                  </a:schemeClr>
                </a:solidFill>
              </a:rPr>
              <a:t>THANK YOU</a:t>
            </a:r>
            <a:endParaRPr lang="en-US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Placeholder 5" descr="m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371" b="11371"/>
          <a:stretch>
            <a:fillRect/>
          </a:stretch>
        </p:blipFill>
        <p:spPr>
          <a:xfrm>
            <a:off x="677863" y="609600"/>
            <a:ext cx="5095875" cy="3937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0817" y="1891353"/>
            <a:ext cx="4710385" cy="3644721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7334" y="1776551"/>
            <a:ext cx="4142860" cy="411480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2900" b="1" dirty="0" smtClean="0"/>
              <a:t>Sustainable </a:t>
            </a:r>
            <a:r>
              <a:rPr lang="en-US" sz="2900" b="1" dirty="0"/>
              <a:t>eating involves selecting foods that are healthy for our </a:t>
            </a:r>
            <a:r>
              <a:rPr lang="en-US" sz="2900" b="1" dirty="0" smtClean="0"/>
              <a:t>bodies, mind as well as the environment.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endParaRPr lang="en-US" sz="2900" b="1" dirty="0" smtClean="0"/>
          </a:p>
          <a:p>
            <a:pPr indent="-3429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2900" b="1" dirty="0" smtClean="0"/>
              <a:t>In this case, sustainable eating provides </a:t>
            </a:r>
            <a:r>
              <a:rPr lang="en-US" sz="2900" b="1" dirty="0"/>
              <a:t>a balanced diet for the body </a:t>
            </a:r>
            <a:r>
              <a:rPr lang="en-US" sz="2900" b="1" dirty="0" smtClean="0"/>
              <a:t>from limited resources but </a:t>
            </a:r>
            <a:r>
              <a:rPr lang="en-US" sz="2900" b="1" dirty="0"/>
              <a:t>also </a:t>
            </a:r>
            <a:r>
              <a:rPr lang="en-US" sz="2900" b="1" dirty="0" smtClean="0"/>
              <a:t>facilitates </a:t>
            </a:r>
            <a:r>
              <a:rPr lang="en-US" sz="2900" b="1" dirty="0"/>
              <a:t>the conservation of the </a:t>
            </a:r>
            <a:r>
              <a:rPr lang="en-US" sz="2900" b="1" dirty="0" smtClean="0"/>
              <a:t>environment.</a:t>
            </a:r>
            <a:r>
              <a:rPr lang="en-US" sz="2900" b="1" dirty="0"/>
              <a:t> </a:t>
            </a:r>
            <a:endParaRPr lang="en-US" sz="45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77334" y="687978"/>
            <a:ext cx="8596668" cy="61830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 Defined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84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812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Eating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Sustainably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555"/>
            <a:ext cx="4469432" cy="485367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No restriction on intake of green vegetables, fruits, fresh milk products.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Avoid powdered milk products as much as possible.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Beef, red-meat, bacon and ham should be readily avoided since they would add no health benefits rather can become expensive both economically and clinically.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There is absolutely no restrictions on butter, ghee, cheese , cottage cheese, etc.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3159" y="1991263"/>
            <a:ext cx="4356922" cy="3185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53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812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Eating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Sustainably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555"/>
            <a:ext cx="4469432" cy="48536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During this period small edible fishes can add to your nutrition level at the same time is often pocket friendly.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Intake of wheat products should be appropriate as </a:t>
            </a:r>
            <a:r>
              <a:rPr lang="en-US" sz="2000" dirty="0" err="1" smtClean="0"/>
              <a:t>fibre</a:t>
            </a:r>
            <a:r>
              <a:rPr lang="en-US" sz="2000" dirty="0" smtClean="0"/>
              <a:t> is an essential warrior for your immune system.</a:t>
            </a:r>
            <a:endParaRPr lang="en-US" sz="2000" dirty="0"/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/>
              <a:t>Not restricting </a:t>
            </a:r>
            <a:r>
              <a:rPr lang="en-US" sz="2000" dirty="0"/>
              <a:t>your protein source </a:t>
            </a:r>
            <a:r>
              <a:rPr lang="en-US" sz="2000" dirty="0" smtClean="0"/>
              <a:t>such </a:t>
            </a:r>
            <a:r>
              <a:rPr lang="en-US" sz="2000" dirty="0"/>
              <a:t>as </a:t>
            </a:r>
            <a:r>
              <a:rPr lang="en-US" sz="2000" dirty="0" smtClean="0"/>
              <a:t>chicken, fish and legumes can </a:t>
            </a:r>
            <a:r>
              <a:rPr lang="en-US" sz="2000" dirty="0"/>
              <a:t>help to add omega-3 fats, omega-6 fats, and antioxidants to the </a:t>
            </a:r>
            <a:r>
              <a:rPr lang="en-US" sz="2000" dirty="0" smtClean="0"/>
              <a:t>body which is the need of the moment.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3159" y="1991263"/>
            <a:ext cx="4356922" cy="3185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053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Eating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Sustainably</a:t>
            </a:r>
            <a:endParaRPr lang="en-US" sz="32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0789"/>
            <a:ext cx="8832426" cy="4898571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Plant-based foods have been demonstrated to be healthier </a:t>
            </a:r>
            <a:r>
              <a:rPr lang="en-US" dirty="0" smtClean="0"/>
              <a:t>as compared </a:t>
            </a:r>
            <a:r>
              <a:rPr lang="en-US" dirty="0"/>
              <a:t>to animal-based </a:t>
            </a:r>
            <a:r>
              <a:rPr lang="en-US" dirty="0" smtClean="0"/>
              <a:t>options. 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Green chilies can act as an essential source of antioxidant for your system.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Atleast</a:t>
            </a:r>
            <a:r>
              <a:rPr lang="en-US" dirty="0" smtClean="0"/>
              <a:t> thrice a week, try and include leafy vegetables to add anti-</a:t>
            </a:r>
            <a:r>
              <a:rPr lang="en-US" dirty="0" err="1" smtClean="0"/>
              <a:t>inflammmatory</a:t>
            </a:r>
            <a:r>
              <a:rPr lang="en-US" dirty="0" smtClean="0"/>
              <a:t> sources in your diet.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Include curry leaves in cooking because it can help in treating dysentery, constipation and diarrhea since availing a doctor on call is difficult now.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err="1" smtClean="0"/>
              <a:t>Pudina</a:t>
            </a:r>
            <a:r>
              <a:rPr lang="en-US" dirty="0" smtClean="0"/>
              <a:t> leaves if included in diet would add </a:t>
            </a:r>
            <a:r>
              <a:rPr lang="en-US" dirty="0" err="1" smtClean="0"/>
              <a:t>phytonutrients</a:t>
            </a:r>
            <a:r>
              <a:rPr lang="en-US" dirty="0" smtClean="0"/>
              <a:t> and menthol, which enhances digestive enzymes.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Finally papaya leaves can be consumed in the form of juice since it has numerous benefits like treats dengue fever, has anti-malarial properties, enhances liver function, supports digestion, lowers blood sugar level and cures menstrual pain.</a:t>
            </a:r>
          </a:p>
          <a:p>
            <a:pPr algn="just">
              <a:buFont typeface="Wingdings" pitchFamily="2" charset="2"/>
              <a:buChar char="q"/>
            </a:pPr>
            <a:r>
              <a:rPr lang="en-US" dirty="0" smtClean="0"/>
              <a:t>Soya in all forms is a cheaper and adequate source of protein.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23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7334" y="1498604"/>
            <a:ext cx="2078745" cy="127846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8381" y="257577"/>
            <a:ext cx="8771180" cy="6014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314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67" y="509452"/>
            <a:ext cx="8380656" cy="66620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Growing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own 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</a:t>
            </a:r>
            <a:endParaRPr lang="en-US" sz="32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0832" y="1521918"/>
            <a:ext cx="4225209" cy="380772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1502229"/>
            <a:ext cx="4822129" cy="4820194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200" b="1" dirty="0" smtClean="0"/>
              <a:t>Carbon Emission: </a:t>
            </a:r>
            <a:r>
              <a:rPr lang="en-US" sz="2200" dirty="0" smtClean="0"/>
              <a:t>When someone grows own </a:t>
            </a:r>
            <a:r>
              <a:rPr lang="en-US" sz="2200" dirty="0"/>
              <a:t>food, it means that </a:t>
            </a:r>
            <a:r>
              <a:rPr lang="en-US" sz="2200" dirty="0" smtClean="0"/>
              <a:t>it helps cut down the food </a:t>
            </a:r>
            <a:r>
              <a:rPr lang="en-US" sz="2200" dirty="0"/>
              <a:t>transport </a:t>
            </a:r>
            <a:r>
              <a:rPr lang="en-US" sz="2200" dirty="0" smtClean="0"/>
              <a:t>cost over </a:t>
            </a:r>
            <a:r>
              <a:rPr lang="en-US" sz="2200" dirty="0"/>
              <a:t>long distances using vehicles that release emissions into the environment. </a:t>
            </a:r>
            <a:endParaRPr lang="en-US" sz="2200" dirty="0" smtClean="0"/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200" dirty="0" smtClean="0"/>
              <a:t>Secondly, since we are all at home to fight this deadly virus lets contribute some oxygen to the environment by growing edible plants.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q"/>
            </a:pPr>
            <a:r>
              <a:rPr lang="en-US" sz="2200" dirty="0" smtClean="0"/>
              <a:t>Finally, your own kitchen garden can be your own choice-able resource where you can help your neighbors' too.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5487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74420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ways that consumers, food producers and legislators can work together to make the food system more sustainable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Local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eating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Encourage cooking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Design menus to follow seasons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Rotate crop varieties regularly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Waste less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Support Fair Trade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Consider food’s true cost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Invest financially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Avoid additives, pesticides and go organic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 Be willing to forgo convenience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643" y="765389"/>
            <a:ext cx="3854528" cy="105034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Eat Well, Live Well 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4" y="2259873"/>
            <a:ext cx="3854527" cy="35400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653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640" y="1280162"/>
            <a:ext cx="90330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rebuchet MS (Body)"/>
              </a:rPr>
              <a:t>When </a:t>
            </a:r>
            <a:r>
              <a:rPr lang="en-US" sz="2400" dirty="0" smtClean="0">
                <a:latin typeface="Trebuchet MS (Body)"/>
              </a:rPr>
              <a:t>a person buys </a:t>
            </a:r>
            <a:r>
              <a:rPr lang="en-US" sz="2400" dirty="0">
                <a:latin typeface="Trebuchet MS (Body)"/>
              </a:rPr>
              <a:t>food from local farmers, </a:t>
            </a:r>
            <a:r>
              <a:rPr lang="en-US" sz="2400" dirty="0" smtClean="0">
                <a:latin typeface="Trebuchet MS (Body)"/>
              </a:rPr>
              <a:t>he/she is </a:t>
            </a:r>
            <a:r>
              <a:rPr lang="en-US" sz="2400" dirty="0">
                <a:latin typeface="Trebuchet MS (Body)"/>
              </a:rPr>
              <a:t>contributing to </a:t>
            </a:r>
            <a:r>
              <a:rPr lang="en-US" sz="2400" dirty="0" smtClean="0">
                <a:latin typeface="Trebuchet MS (Body)"/>
              </a:rPr>
              <a:t>the community’s </a:t>
            </a:r>
            <a:r>
              <a:rPr lang="en-US" sz="2400" dirty="0">
                <a:latin typeface="Trebuchet MS (Body)"/>
              </a:rPr>
              <a:t>economy and also decreasing </a:t>
            </a:r>
            <a:r>
              <a:rPr lang="en-US" sz="2400" dirty="0" smtClean="0">
                <a:latin typeface="Trebuchet MS (Body)"/>
              </a:rPr>
              <a:t>the impact </a:t>
            </a:r>
            <a:r>
              <a:rPr lang="en-US" sz="2400" dirty="0">
                <a:latin typeface="Trebuchet MS (Body)"/>
              </a:rPr>
              <a:t>on Mother Nature</a:t>
            </a:r>
            <a:r>
              <a:rPr lang="en-US" sz="2400" dirty="0" smtClean="0">
                <a:latin typeface="Trebuchet MS (Body)"/>
              </a:rPr>
              <a:t>. Another upcoming worldwide economic depression would want us to act accordingly. </a:t>
            </a:r>
            <a:endParaRPr lang="en-US" sz="2400" dirty="0">
              <a:latin typeface="Trebuchet MS (Body)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794" y="368463"/>
            <a:ext cx="57954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</a:t>
            </a:r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Eating</a:t>
            </a:r>
            <a:endParaRPr lang="en-US" sz="360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3538" y="3239584"/>
            <a:ext cx="6349283" cy="306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88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658</TotalTime>
  <Words>897</Words>
  <Application>Microsoft Office PowerPoint</Application>
  <PresentationFormat>Custom</PresentationFormat>
  <Paragraphs>119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Facet</vt:lpstr>
      <vt:lpstr>Sustainable Eating during the COVID-19 period</vt:lpstr>
      <vt:lpstr>Concept Defined</vt:lpstr>
      <vt:lpstr>Eating Sustainably</vt:lpstr>
      <vt:lpstr>Eating Sustainably</vt:lpstr>
      <vt:lpstr>Eating Sustainably</vt:lpstr>
      <vt:lpstr>Slide 6</vt:lpstr>
      <vt:lpstr>Growing your own Food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COVID-19 Pandemic: Way We Eat</vt:lpstr>
      <vt:lpstr>Slide 17</vt:lpstr>
      <vt:lpstr>Slide 18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Eating</dc:title>
  <dc:creator>Avisek Biswas</dc:creator>
  <cp:lastModifiedBy>DELL</cp:lastModifiedBy>
  <cp:revision>103</cp:revision>
  <dcterms:created xsi:type="dcterms:W3CDTF">2020-03-19T03:27:12Z</dcterms:created>
  <dcterms:modified xsi:type="dcterms:W3CDTF">2020-04-14T15:51:44Z</dcterms:modified>
</cp:coreProperties>
</file>